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11.svg" ContentType="image/svg+xml"/>
  <Override PartName="/ppt/media/image41.webp" ContentType="image/webp"/>
  <Override PartName="/ppt/media/image42.webp" ContentType="image/webp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64.webp" ContentType="image/webp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7"/>
  </p:notesMasterIdLst>
  <p:handoutMasterIdLst>
    <p:handoutMasterId r:id="rId47"/>
  </p:handoutMasterIdLst>
  <p:sldIdLst>
    <p:sldId id="537" r:id="rId3"/>
    <p:sldId id="435" r:id="rId4"/>
    <p:sldId id="287" r:id="rId5"/>
    <p:sldId id="433" r:id="rId6"/>
    <p:sldId id="281" r:id="rId8"/>
    <p:sldId id="326" r:id="rId9"/>
    <p:sldId id="420" r:id="rId10"/>
    <p:sldId id="260" r:id="rId11"/>
    <p:sldId id="291" r:id="rId12"/>
    <p:sldId id="434" r:id="rId13"/>
    <p:sldId id="418" r:id="rId14"/>
    <p:sldId id="301" r:id="rId15"/>
    <p:sldId id="381" r:id="rId16"/>
    <p:sldId id="303" r:id="rId17"/>
    <p:sldId id="309" r:id="rId18"/>
    <p:sldId id="421" r:id="rId19"/>
    <p:sldId id="463" r:id="rId20"/>
    <p:sldId id="425" r:id="rId21"/>
    <p:sldId id="489" r:id="rId22"/>
    <p:sldId id="490" r:id="rId23"/>
    <p:sldId id="513" r:id="rId24"/>
    <p:sldId id="515" r:id="rId25"/>
    <p:sldId id="516" r:id="rId26"/>
    <p:sldId id="517" r:id="rId27"/>
    <p:sldId id="382" r:id="rId28"/>
    <p:sldId id="313" r:id="rId29"/>
    <p:sldId id="314" r:id="rId30"/>
    <p:sldId id="436" r:id="rId31"/>
    <p:sldId id="479" r:id="rId32"/>
    <p:sldId id="480" r:id="rId33"/>
    <p:sldId id="481" r:id="rId34"/>
    <p:sldId id="482" r:id="rId35"/>
    <p:sldId id="483" r:id="rId36"/>
    <p:sldId id="485" r:id="rId37"/>
    <p:sldId id="486" r:id="rId38"/>
    <p:sldId id="487" r:id="rId39"/>
    <p:sldId id="495" r:id="rId40"/>
    <p:sldId id="492" r:id="rId41"/>
    <p:sldId id="493" r:id="rId42"/>
    <p:sldId id="494" r:id="rId43"/>
    <p:sldId id="333" r:id="rId44"/>
    <p:sldId id="423" r:id="rId45"/>
    <p:sldId id="315" r:id="rId46"/>
  </p:sldIdLst>
  <p:sldSz cx="9601200" cy="12801600" type="A3"/>
  <p:notesSz cx="6858000" cy="9144000"/>
  <p:embeddedFontLst>
    <p:embeddedFont>
      <p:font typeface="微软雅黑" panose="020B0503020204020204" pitchFamily="34" charset="-122"/>
      <p:regular r:id="rId52"/>
    </p:embeddedFont>
    <p:embeddedFont>
      <p:font typeface="仿宋" panose="02010609060101010101" pitchFamily="49" charset="-122"/>
      <p:regular r:id="rId53"/>
    </p:embeddedFont>
    <p:embeddedFont>
      <p:font typeface="此生不忘你情深" panose="02010600010101010101" charset="-122"/>
      <p:regular r:id="rId54"/>
    </p:embeddedFont>
    <p:embeddedFont>
      <p:font typeface="等线" panose="02010600030101010101" charset="-122"/>
      <p:regular r:id="rId55"/>
    </p:embeddedFont>
    <p:embeddedFont>
      <p:font typeface="黑体" panose="02010609060101010101" charset="-122"/>
      <p:regular r:id="rId56"/>
    </p:embeddedFont>
    <p:embeddedFont>
      <p:font typeface="等线 Light" panose="02010600030101010101" charset="-122"/>
      <p:regular r:id="rId57"/>
    </p:embeddedFont>
  </p:embeddedFontLst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80" userDrawn="1">
          <p15:clr>
            <a:srgbClr val="A4A3A4"/>
          </p15:clr>
        </p15:guide>
        <p15:guide id="2" pos="3024" userDrawn="1">
          <p15:clr>
            <a:srgbClr val="A4A3A4"/>
          </p15:clr>
        </p15:guide>
        <p15:guide id="4" orient="horz" pos="4077" userDrawn="1">
          <p15:clr>
            <a:srgbClr val="A4A3A4"/>
          </p15:clr>
        </p15:guide>
        <p15:guide id="5" orient="horz" pos="567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jy" initials="y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6711"/>
    <a:srgbClr val="30618B"/>
    <a:srgbClr val="DCDDE3"/>
    <a:srgbClr val="2EA3A4"/>
    <a:srgbClr val="75A99C"/>
    <a:srgbClr val="22C50C"/>
    <a:srgbClr val="C2829C"/>
    <a:srgbClr val="C4859E"/>
    <a:srgbClr val="7FA50F"/>
    <a:srgbClr val="A0B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7" autoAdjust="0"/>
    <p:restoredTop sz="90969" autoAdjust="0"/>
  </p:normalViewPr>
  <p:slideViewPr>
    <p:cSldViewPr showGuides="1">
      <p:cViewPr varScale="1">
        <p:scale>
          <a:sx n="40" d="100"/>
          <a:sy n="40" d="100"/>
        </p:scale>
        <p:origin x="3029" y="58"/>
      </p:cViewPr>
      <p:guideLst>
        <p:guide orient="horz" pos="8080"/>
        <p:guide pos="3024"/>
        <p:guide orient="horz" pos="4077"/>
        <p:guide orient="horz" pos="5674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-422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8" Type="http://schemas.openxmlformats.org/officeDocument/2006/relationships/tags" Target="tags/tag371.xml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commentAuthors" Target="commentAuthors.xml"/><Relationship Id="rId50" Type="http://schemas.openxmlformats.org/officeDocument/2006/relationships/tableStyles" Target="tableStyles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A77C8-1094-4B1F-A275-1C584F0218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6EEFD-95A5-4831-BCF7-C38BD1CC56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0C690-2C1E-40DC-86BE-0D640EC112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光禄镇国土空间规划（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zh-CN" altLang="en-US"/>
              <a:t>姚安县国土空间总体规划（</a:t>
            </a:r>
            <a:r>
              <a:rPr lang="en-US" altLang="zh-CN"/>
              <a:t>2021—2035</a:t>
            </a:r>
            <a:r>
              <a:rPr lang="zh-CN" altLang="en-US"/>
              <a:t>年）公众征求意见稿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E997AA-08DB-46B8-AD1F-BD53B227FE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60083" y="11866115"/>
            <a:ext cx="2160270" cy="681620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80398" y="11866115"/>
            <a:ext cx="3240405" cy="68162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780848" y="11866115"/>
            <a:ext cx="2160270" cy="681620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C2829C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C2829C"/>
              </a:solidFill>
            </a:endParaRPr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>
            <p:custDataLst>
              <p:tags r:id="rId4"/>
            </p:custDataLst>
          </p:nvPr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B33D3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00825" y="20891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80A50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BF9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17856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第六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D77C4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flipH="1">
            <a:off x="8215630" y="514350"/>
            <a:ext cx="755015" cy="135255"/>
          </a:xfrm>
          <a:prstGeom prst="rect">
            <a:avLst/>
          </a:prstGeom>
          <a:solidFill>
            <a:srgbClr val="695BA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 flipH="1">
            <a:off x="3302635" y="514350"/>
            <a:ext cx="4891405" cy="135255"/>
          </a:xfrm>
          <a:prstGeom prst="rect">
            <a:avLst/>
          </a:prstGeom>
          <a:gradFill>
            <a:gsLst>
              <a:gs pos="60000">
                <a:schemeClr val="bg2">
                  <a:lumMod val="9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6672580" y="207645"/>
            <a:ext cx="23710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14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340" indent="-180340" algn="l" defTabSz="720090" rtl="0" eaLnBrk="1" latinLnBrk="0" hangingPunct="1">
        <a:lnSpc>
          <a:spcPct val="90000"/>
        </a:lnSpc>
        <a:spcBef>
          <a:spcPts val="785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43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4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4pPr>
      <a:lvl5pPr marL="162052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5pPr>
      <a:lvl6pPr marL="197993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34061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70002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3060700" indent="-180340" algn="l" defTabSz="720090" rtl="0" eaLnBrk="1" latinLnBrk="0" hangingPunct="1">
        <a:lnSpc>
          <a:spcPct val="90000"/>
        </a:lnSpc>
        <a:spcBef>
          <a:spcPts val="395"/>
        </a:spcBef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1pPr>
      <a:lvl2pPr marL="36068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3pPr>
      <a:lvl4pPr marL="108077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5pPr>
      <a:lvl6pPr marL="180086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sz="14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7.jpeg"/><Relationship Id="rId1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Relationship Id="rId3" Type="http://schemas.openxmlformats.org/officeDocument/2006/relationships/image" Target="../media/image21.jpeg"/><Relationship Id="rId2" Type="http://schemas.openxmlformats.org/officeDocument/2006/relationships/tags" Target="../tags/tag25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22.jpeg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2" Type="http://schemas.openxmlformats.org/officeDocument/2006/relationships/slideLayout" Target="../slideLayouts/slideLayout8.xml"/><Relationship Id="rId41" Type="http://schemas.openxmlformats.org/officeDocument/2006/relationships/tags" Target="../tags/tag82.xml"/><Relationship Id="rId40" Type="http://schemas.openxmlformats.org/officeDocument/2006/relationships/tags" Target="../tags/tag81.xml"/><Relationship Id="rId4" Type="http://schemas.openxmlformats.org/officeDocument/2006/relationships/image" Target="../media/image28.png"/><Relationship Id="rId39" Type="http://schemas.openxmlformats.org/officeDocument/2006/relationships/tags" Target="../tags/tag80.xml"/><Relationship Id="rId38" Type="http://schemas.openxmlformats.org/officeDocument/2006/relationships/tags" Target="../tags/tag79.xml"/><Relationship Id="rId37" Type="http://schemas.openxmlformats.org/officeDocument/2006/relationships/tags" Target="../tags/tag78.xml"/><Relationship Id="rId36" Type="http://schemas.openxmlformats.org/officeDocument/2006/relationships/tags" Target="../tags/tag77.xml"/><Relationship Id="rId35" Type="http://schemas.openxmlformats.org/officeDocument/2006/relationships/tags" Target="../tags/tag76.xml"/><Relationship Id="rId34" Type="http://schemas.openxmlformats.org/officeDocument/2006/relationships/tags" Target="../tags/tag75.xml"/><Relationship Id="rId33" Type="http://schemas.openxmlformats.org/officeDocument/2006/relationships/tags" Target="../tags/tag74.xml"/><Relationship Id="rId32" Type="http://schemas.openxmlformats.org/officeDocument/2006/relationships/tags" Target="../tags/tag73.xml"/><Relationship Id="rId31" Type="http://schemas.openxmlformats.org/officeDocument/2006/relationships/tags" Target="../tags/tag72.xml"/><Relationship Id="rId30" Type="http://schemas.openxmlformats.org/officeDocument/2006/relationships/tags" Target="../tags/tag71.xml"/><Relationship Id="rId3" Type="http://schemas.openxmlformats.org/officeDocument/2006/relationships/tags" Target="../tags/tag46.xml"/><Relationship Id="rId29" Type="http://schemas.openxmlformats.org/officeDocument/2006/relationships/tags" Target="../tags/tag70.xml"/><Relationship Id="rId28" Type="http://schemas.openxmlformats.org/officeDocument/2006/relationships/tags" Target="../tags/tag69.xml"/><Relationship Id="rId27" Type="http://schemas.openxmlformats.org/officeDocument/2006/relationships/tags" Target="../tags/tag68.xml"/><Relationship Id="rId26" Type="http://schemas.openxmlformats.org/officeDocument/2006/relationships/tags" Target="../tags/tag67.xml"/><Relationship Id="rId25" Type="http://schemas.openxmlformats.org/officeDocument/2006/relationships/tags" Target="../tags/tag66.xml"/><Relationship Id="rId24" Type="http://schemas.openxmlformats.org/officeDocument/2006/relationships/tags" Target="../tags/tag65.xml"/><Relationship Id="rId23" Type="http://schemas.openxmlformats.org/officeDocument/2006/relationships/tags" Target="../tags/tag6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5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image" Target="../media/image29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30.png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3" Type="http://schemas.openxmlformats.org/officeDocument/2006/relationships/slideLayout" Target="../slideLayouts/slideLayout8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image" Target="../media/image27.jpeg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image" Target="../media/image32.jpeg"/><Relationship Id="rId6" Type="http://schemas.openxmlformats.org/officeDocument/2006/relationships/tags" Target="../tags/tag107.xml"/><Relationship Id="rId54" Type="http://schemas.openxmlformats.org/officeDocument/2006/relationships/slideLayout" Target="../slideLayouts/slideLayout8.xml"/><Relationship Id="rId53" Type="http://schemas.openxmlformats.org/officeDocument/2006/relationships/tags" Target="../tags/tag152.xml"/><Relationship Id="rId52" Type="http://schemas.openxmlformats.org/officeDocument/2006/relationships/tags" Target="../tags/tag151.xml"/><Relationship Id="rId51" Type="http://schemas.openxmlformats.org/officeDocument/2006/relationships/tags" Target="../tags/tag150.xml"/><Relationship Id="rId50" Type="http://schemas.openxmlformats.org/officeDocument/2006/relationships/tags" Target="../tags/tag149.xml"/><Relationship Id="rId5" Type="http://schemas.openxmlformats.org/officeDocument/2006/relationships/image" Target="../media/image31.jpeg"/><Relationship Id="rId49" Type="http://schemas.openxmlformats.org/officeDocument/2006/relationships/tags" Target="../tags/tag148.xml"/><Relationship Id="rId48" Type="http://schemas.openxmlformats.org/officeDocument/2006/relationships/tags" Target="../tags/tag147.xml"/><Relationship Id="rId47" Type="http://schemas.openxmlformats.org/officeDocument/2006/relationships/tags" Target="../tags/tag146.xml"/><Relationship Id="rId46" Type="http://schemas.openxmlformats.org/officeDocument/2006/relationships/tags" Target="../tags/tag145.xml"/><Relationship Id="rId45" Type="http://schemas.openxmlformats.org/officeDocument/2006/relationships/tags" Target="../tags/tag144.xml"/><Relationship Id="rId44" Type="http://schemas.openxmlformats.org/officeDocument/2006/relationships/tags" Target="../tags/tag143.xml"/><Relationship Id="rId43" Type="http://schemas.openxmlformats.org/officeDocument/2006/relationships/tags" Target="../tags/tag142.xml"/><Relationship Id="rId42" Type="http://schemas.openxmlformats.org/officeDocument/2006/relationships/tags" Target="../tags/tag141.xml"/><Relationship Id="rId41" Type="http://schemas.openxmlformats.org/officeDocument/2006/relationships/tags" Target="../tags/tag140.xml"/><Relationship Id="rId40" Type="http://schemas.openxmlformats.org/officeDocument/2006/relationships/tags" Target="../tags/tag139.xml"/><Relationship Id="rId4" Type="http://schemas.openxmlformats.org/officeDocument/2006/relationships/tags" Target="../tags/tag106.xml"/><Relationship Id="rId39" Type="http://schemas.openxmlformats.org/officeDocument/2006/relationships/tags" Target="../tags/tag138.xml"/><Relationship Id="rId38" Type="http://schemas.openxmlformats.org/officeDocument/2006/relationships/tags" Target="../tags/tag137.xml"/><Relationship Id="rId37" Type="http://schemas.openxmlformats.org/officeDocument/2006/relationships/tags" Target="../tags/tag136.xml"/><Relationship Id="rId36" Type="http://schemas.openxmlformats.org/officeDocument/2006/relationships/tags" Target="../tags/tag135.xml"/><Relationship Id="rId35" Type="http://schemas.openxmlformats.org/officeDocument/2006/relationships/tags" Target="../tags/tag134.xml"/><Relationship Id="rId34" Type="http://schemas.openxmlformats.org/officeDocument/2006/relationships/tags" Target="../tags/tag133.xml"/><Relationship Id="rId33" Type="http://schemas.openxmlformats.org/officeDocument/2006/relationships/tags" Target="../tags/tag132.xml"/><Relationship Id="rId32" Type="http://schemas.openxmlformats.org/officeDocument/2006/relationships/tags" Target="../tags/tag131.xml"/><Relationship Id="rId31" Type="http://schemas.openxmlformats.org/officeDocument/2006/relationships/tags" Target="../tags/tag130.xml"/><Relationship Id="rId30" Type="http://schemas.openxmlformats.org/officeDocument/2006/relationships/tags" Target="../tags/tag129.xml"/><Relationship Id="rId3" Type="http://schemas.openxmlformats.org/officeDocument/2006/relationships/tags" Target="../tags/tag105.xml"/><Relationship Id="rId29" Type="http://schemas.openxmlformats.org/officeDocument/2006/relationships/tags" Target="../tags/tag128.xml"/><Relationship Id="rId28" Type="http://schemas.openxmlformats.org/officeDocument/2006/relationships/tags" Target="../tags/tag127.xml"/><Relationship Id="rId27" Type="http://schemas.openxmlformats.org/officeDocument/2006/relationships/tags" Target="../tags/tag126.xml"/><Relationship Id="rId26" Type="http://schemas.openxmlformats.org/officeDocument/2006/relationships/tags" Target="../tags/tag125.xml"/><Relationship Id="rId25" Type="http://schemas.openxmlformats.org/officeDocument/2006/relationships/tags" Target="../tags/tag124.xml"/><Relationship Id="rId24" Type="http://schemas.openxmlformats.org/officeDocument/2006/relationships/tags" Target="../tags/tag123.xml"/><Relationship Id="rId23" Type="http://schemas.openxmlformats.org/officeDocument/2006/relationships/tags" Target="../tags/tag122.xml"/><Relationship Id="rId22" Type="http://schemas.openxmlformats.org/officeDocument/2006/relationships/tags" Target="../tags/tag121.xml"/><Relationship Id="rId21" Type="http://schemas.openxmlformats.org/officeDocument/2006/relationships/tags" Target="../tags/tag120.xml"/><Relationship Id="rId20" Type="http://schemas.openxmlformats.org/officeDocument/2006/relationships/tags" Target="../tags/tag119.xml"/><Relationship Id="rId2" Type="http://schemas.openxmlformats.org/officeDocument/2006/relationships/tags" Target="../tags/tag104.xml"/><Relationship Id="rId19" Type="http://schemas.openxmlformats.org/officeDocument/2006/relationships/tags" Target="../tags/tag118.xml"/><Relationship Id="rId18" Type="http://schemas.openxmlformats.org/officeDocument/2006/relationships/tags" Target="../tags/tag117.xml"/><Relationship Id="rId17" Type="http://schemas.openxmlformats.org/officeDocument/2006/relationships/tags" Target="../tags/tag116.xml"/><Relationship Id="rId16" Type="http://schemas.openxmlformats.org/officeDocument/2006/relationships/tags" Target="../tags/tag115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image" Target="../media/image33.jpeg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37.jpeg"/><Relationship Id="rId7" Type="http://schemas.openxmlformats.org/officeDocument/2006/relationships/tags" Target="../tags/tag156.xml"/><Relationship Id="rId6" Type="http://schemas.openxmlformats.org/officeDocument/2006/relationships/image" Target="../media/image36.jpeg"/><Relationship Id="rId5" Type="http://schemas.openxmlformats.org/officeDocument/2006/relationships/tags" Target="../tags/tag155.xml"/><Relationship Id="rId4" Type="http://schemas.openxmlformats.org/officeDocument/2006/relationships/image" Target="../media/image35.jpeg"/><Relationship Id="rId34" Type="http://schemas.openxmlformats.org/officeDocument/2006/relationships/slideLayout" Target="../slideLayouts/slideLayout8.xml"/><Relationship Id="rId33" Type="http://schemas.openxmlformats.org/officeDocument/2006/relationships/tags" Target="../tags/tag179.xml"/><Relationship Id="rId32" Type="http://schemas.openxmlformats.org/officeDocument/2006/relationships/tags" Target="../tags/tag178.xml"/><Relationship Id="rId31" Type="http://schemas.openxmlformats.org/officeDocument/2006/relationships/tags" Target="../tags/tag177.xml"/><Relationship Id="rId30" Type="http://schemas.openxmlformats.org/officeDocument/2006/relationships/tags" Target="../tags/tag176.xml"/><Relationship Id="rId3" Type="http://schemas.openxmlformats.org/officeDocument/2006/relationships/tags" Target="../tags/tag154.xml"/><Relationship Id="rId29" Type="http://schemas.openxmlformats.org/officeDocument/2006/relationships/tags" Target="../tags/tag175.xml"/><Relationship Id="rId28" Type="http://schemas.openxmlformats.org/officeDocument/2006/relationships/image" Target="../media/image39.jpeg"/><Relationship Id="rId27" Type="http://schemas.openxmlformats.org/officeDocument/2006/relationships/tags" Target="../tags/tag174.xml"/><Relationship Id="rId26" Type="http://schemas.openxmlformats.org/officeDocument/2006/relationships/tags" Target="../tags/tag173.xml"/><Relationship Id="rId25" Type="http://schemas.openxmlformats.org/officeDocument/2006/relationships/tags" Target="../tags/tag172.xml"/><Relationship Id="rId24" Type="http://schemas.openxmlformats.org/officeDocument/2006/relationships/tags" Target="../tags/tag171.xml"/><Relationship Id="rId23" Type="http://schemas.openxmlformats.org/officeDocument/2006/relationships/tags" Target="../tags/tag170.xml"/><Relationship Id="rId22" Type="http://schemas.openxmlformats.org/officeDocument/2006/relationships/tags" Target="../tags/tag169.xml"/><Relationship Id="rId21" Type="http://schemas.openxmlformats.org/officeDocument/2006/relationships/tags" Target="../tags/tag168.xml"/><Relationship Id="rId20" Type="http://schemas.openxmlformats.org/officeDocument/2006/relationships/tags" Target="../tags/tag167.xml"/><Relationship Id="rId2" Type="http://schemas.openxmlformats.org/officeDocument/2006/relationships/image" Target="../media/image34.jpeg"/><Relationship Id="rId19" Type="http://schemas.openxmlformats.org/officeDocument/2006/relationships/tags" Target="../tags/tag166.xml"/><Relationship Id="rId18" Type="http://schemas.openxmlformats.org/officeDocument/2006/relationships/tags" Target="../tags/tag165.xml"/><Relationship Id="rId17" Type="http://schemas.openxmlformats.org/officeDocument/2006/relationships/tags" Target="../tags/tag164.xml"/><Relationship Id="rId16" Type="http://schemas.openxmlformats.org/officeDocument/2006/relationships/tags" Target="../tags/tag163.xml"/><Relationship Id="rId15" Type="http://schemas.openxmlformats.org/officeDocument/2006/relationships/tags" Target="../tags/tag162.xml"/><Relationship Id="rId14" Type="http://schemas.openxmlformats.org/officeDocument/2006/relationships/tags" Target="../tags/tag161.xml"/><Relationship Id="rId13" Type="http://schemas.openxmlformats.org/officeDocument/2006/relationships/tags" Target="../tags/tag160.xml"/><Relationship Id="rId12" Type="http://schemas.openxmlformats.org/officeDocument/2006/relationships/tags" Target="../tags/tag159.xml"/><Relationship Id="rId11" Type="http://schemas.openxmlformats.org/officeDocument/2006/relationships/tags" Target="../tags/tag158.xml"/><Relationship Id="rId10" Type="http://schemas.openxmlformats.org/officeDocument/2006/relationships/image" Target="../media/image38.jpeg"/><Relationship Id="rId1" Type="http://schemas.openxmlformats.org/officeDocument/2006/relationships/tags" Target="../tags/tag15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image" Target="../media/image40.jpeg"/><Relationship Id="rId2" Type="http://schemas.openxmlformats.org/officeDocument/2006/relationships/tags" Target="../tags/tag181.xml"/><Relationship Id="rId18" Type="http://schemas.openxmlformats.org/officeDocument/2006/relationships/slideLayout" Target="../slideLayouts/slideLayout8.xml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8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image" Target="../media/image42.webp"/><Relationship Id="rId3" Type="http://schemas.openxmlformats.org/officeDocument/2006/relationships/tags" Target="../tags/tag197.xml"/><Relationship Id="rId2" Type="http://schemas.openxmlformats.org/officeDocument/2006/relationships/image" Target="../media/image41.webp"/><Relationship Id="rId19" Type="http://schemas.openxmlformats.org/officeDocument/2006/relationships/slideLayout" Target="../slideLayouts/slideLayout8.xml"/><Relationship Id="rId18" Type="http://schemas.openxmlformats.org/officeDocument/2006/relationships/tags" Target="../tags/tag209.xml"/><Relationship Id="rId17" Type="http://schemas.openxmlformats.org/officeDocument/2006/relationships/tags" Target="../tags/tag208.xml"/><Relationship Id="rId16" Type="http://schemas.openxmlformats.org/officeDocument/2006/relationships/tags" Target="../tags/tag207.xml"/><Relationship Id="rId15" Type="http://schemas.openxmlformats.org/officeDocument/2006/relationships/tags" Target="../tags/tag206.xml"/><Relationship Id="rId14" Type="http://schemas.openxmlformats.org/officeDocument/2006/relationships/tags" Target="../tags/tag205.xml"/><Relationship Id="rId13" Type="http://schemas.openxmlformats.org/officeDocument/2006/relationships/tags" Target="../tags/tag204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9" Type="http://schemas.openxmlformats.org/officeDocument/2006/relationships/slideLayout" Target="../slideLayouts/slideLayout6.xml"/><Relationship Id="rId18" Type="http://schemas.openxmlformats.org/officeDocument/2006/relationships/image" Target="../media/image54.png"/><Relationship Id="rId17" Type="http://schemas.openxmlformats.org/officeDocument/2006/relationships/tags" Target="../tags/tag218.xml"/><Relationship Id="rId16" Type="http://schemas.openxmlformats.org/officeDocument/2006/relationships/image" Target="../media/image53.svg"/><Relationship Id="rId15" Type="http://schemas.openxmlformats.org/officeDocument/2006/relationships/image" Target="../media/image52.png"/><Relationship Id="rId14" Type="http://schemas.openxmlformats.org/officeDocument/2006/relationships/image" Target="../media/image51.svg"/><Relationship Id="rId13" Type="http://schemas.openxmlformats.org/officeDocument/2006/relationships/image" Target="../media/image50.png"/><Relationship Id="rId12" Type="http://schemas.openxmlformats.org/officeDocument/2006/relationships/image" Target="../media/image49.svg"/><Relationship Id="rId11" Type="http://schemas.openxmlformats.org/officeDocument/2006/relationships/image" Target="../media/image48.png"/><Relationship Id="rId10" Type="http://schemas.openxmlformats.org/officeDocument/2006/relationships/image" Target="../media/image47.svg"/><Relationship Id="rId1" Type="http://schemas.openxmlformats.org/officeDocument/2006/relationships/tags" Target="../tags/tag210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6.xml"/><Relationship Id="rId14" Type="http://schemas.openxmlformats.org/officeDocument/2006/relationships/image" Target="../media/image56.jpeg"/><Relationship Id="rId13" Type="http://schemas.openxmlformats.org/officeDocument/2006/relationships/tags" Target="../tags/tag230.xml"/><Relationship Id="rId12" Type="http://schemas.openxmlformats.org/officeDocument/2006/relationships/image" Target="../media/image55.jpeg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7.jpeg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8.png"/><Relationship Id="rId1" Type="http://schemas.openxmlformats.org/officeDocument/2006/relationships/tags" Target="../tags/tag2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239.xml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image" Target="../media/image61.png"/><Relationship Id="rId5" Type="http://schemas.openxmlformats.org/officeDocument/2006/relationships/tags" Target="../tags/tag236.xml"/><Relationship Id="rId4" Type="http://schemas.openxmlformats.org/officeDocument/2006/relationships/image" Target="../media/image60.png"/><Relationship Id="rId3" Type="http://schemas.openxmlformats.org/officeDocument/2006/relationships/tags" Target="../tags/tag235.xml"/><Relationship Id="rId2" Type="http://schemas.openxmlformats.org/officeDocument/2006/relationships/image" Target="../media/image59.jpe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34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image" Target="../media/image63.png"/><Relationship Id="rId3" Type="http://schemas.openxmlformats.org/officeDocument/2006/relationships/tags" Target="../tags/tag241.xml"/><Relationship Id="rId2" Type="http://schemas.openxmlformats.org/officeDocument/2006/relationships/image" Target="../media/image62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40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5" Type="http://schemas.openxmlformats.org/officeDocument/2006/relationships/notesSlide" Target="../notesSlides/notesSlide9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279.xml"/><Relationship Id="rId32" Type="http://schemas.openxmlformats.org/officeDocument/2006/relationships/tags" Target="../tags/tag278.xml"/><Relationship Id="rId31" Type="http://schemas.openxmlformats.org/officeDocument/2006/relationships/tags" Target="../tags/tag277.xml"/><Relationship Id="rId30" Type="http://schemas.openxmlformats.org/officeDocument/2006/relationships/tags" Target="../tags/tag276.xml"/><Relationship Id="rId3" Type="http://schemas.openxmlformats.org/officeDocument/2006/relationships/tags" Target="../tags/tag249.xml"/><Relationship Id="rId29" Type="http://schemas.openxmlformats.org/officeDocument/2006/relationships/tags" Target="../tags/tag275.xml"/><Relationship Id="rId28" Type="http://schemas.openxmlformats.org/officeDocument/2006/relationships/tags" Target="../tags/tag274.xml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48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7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64.webp"/><Relationship Id="rId1" Type="http://schemas.openxmlformats.org/officeDocument/2006/relationships/tags" Target="../tags/tag280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image" Target="../media/image65.jpeg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4" Type="http://schemas.openxmlformats.org/officeDocument/2006/relationships/slideLayout" Target="../slideLayouts/slideLayout8.xml"/><Relationship Id="rId23" Type="http://schemas.openxmlformats.org/officeDocument/2006/relationships/tags" Target="../tags/tag300.xml"/><Relationship Id="rId22" Type="http://schemas.openxmlformats.org/officeDocument/2006/relationships/tags" Target="../tags/tag299.xml"/><Relationship Id="rId21" Type="http://schemas.openxmlformats.org/officeDocument/2006/relationships/tags" Target="../tags/tag298.xml"/><Relationship Id="rId20" Type="http://schemas.openxmlformats.org/officeDocument/2006/relationships/tags" Target="../tags/tag297.xml"/><Relationship Id="rId2" Type="http://schemas.openxmlformats.org/officeDocument/2006/relationships/tags" Target="../tags/tag282.xml"/><Relationship Id="rId19" Type="http://schemas.openxmlformats.org/officeDocument/2006/relationships/tags" Target="../tags/tag296.xml"/><Relationship Id="rId18" Type="http://schemas.openxmlformats.org/officeDocument/2006/relationships/image" Target="../media/image67.jpeg"/><Relationship Id="rId17" Type="http://schemas.openxmlformats.org/officeDocument/2006/relationships/image" Target="../media/image66.jpeg"/><Relationship Id="rId16" Type="http://schemas.openxmlformats.org/officeDocument/2006/relationships/tags" Target="../tags/tag295.xml"/><Relationship Id="rId15" Type="http://schemas.openxmlformats.org/officeDocument/2006/relationships/tags" Target="../tags/tag294.xml"/><Relationship Id="rId14" Type="http://schemas.openxmlformats.org/officeDocument/2006/relationships/tags" Target="../tags/tag293.xml"/><Relationship Id="rId13" Type="http://schemas.openxmlformats.org/officeDocument/2006/relationships/tags" Target="../tags/tag292.xml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tags" Target="../tags/tag281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5" Type="http://schemas.openxmlformats.org/officeDocument/2006/relationships/slideLayout" Target="../slideLayouts/slideLayout8.xml"/><Relationship Id="rId14" Type="http://schemas.openxmlformats.org/officeDocument/2006/relationships/image" Target="../media/image71.jpeg"/><Relationship Id="rId13" Type="http://schemas.openxmlformats.org/officeDocument/2006/relationships/image" Target="../media/image70.png"/><Relationship Id="rId12" Type="http://schemas.openxmlformats.org/officeDocument/2006/relationships/image" Target="../media/image69.jpeg"/><Relationship Id="rId11" Type="http://schemas.openxmlformats.org/officeDocument/2006/relationships/image" Target="../media/image68.jpeg"/><Relationship Id="rId10" Type="http://schemas.openxmlformats.org/officeDocument/2006/relationships/tags" Target="../tags/tag310.xml"/><Relationship Id="rId1" Type="http://schemas.openxmlformats.org/officeDocument/2006/relationships/tags" Target="../tags/tag30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8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tags" Target="../tags/tag319.xml"/><Relationship Id="rId6" Type="http://schemas.openxmlformats.org/officeDocument/2006/relationships/tags" Target="../tags/tag318.xml"/><Relationship Id="rId5" Type="http://schemas.openxmlformats.org/officeDocument/2006/relationships/image" Target="../media/image77.jpeg"/><Relationship Id="rId4" Type="http://schemas.openxmlformats.org/officeDocument/2006/relationships/tags" Target="../tags/tag317.xml"/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tags" Target="../tags/tag316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78.jpeg"/><Relationship Id="rId7" Type="http://schemas.openxmlformats.org/officeDocument/2006/relationships/tags" Target="../tags/tag326.xml"/><Relationship Id="rId6" Type="http://schemas.openxmlformats.org/officeDocument/2006/relationships/tags" Target="../tags/tag325.xml"/><Relationship Id="rId5" Type="http://schemas.openxmlformats.org/officeDocument/2006/relationships/tags" Target="../tags/tag324.xml"/><Relationship Id="rId4" Type="http://schemas.openxmlformats.org/officeDocument/2006/relationships/tags" Target="../tags/tag323.xml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6" Type="http://schemas.openxmlformats.org/officeDocument/2006/relationships/slideLayout" Target="../slideLayouts/slideLayout11.xml"/><Relationship Id="rId15" Type="http://schemas.openxmlformats.org/officeDocument/2006/relationships/image" Target="../media/image81.jpeg"/><Relationship Id="rId14" Type="http://schemas.openxmlformats.org/officeDocument/2006/relationships/tags" Target="../tags/tag330.xml"/><Relationship Id="rId13" Type="http://schemas.openxmlformats.org/officeDocument/2006/relationships/image" Target="../media/image80.jpeg"/><Relationship Id="rId12" Type="http://schemas.openxmlformats.org/officeDocument/2006/relationships/tags" Target="../tags/tag329.xml"/><Relationship Id="rId11" Type="http://schemas.openxmlformats.org/officeDocument/2006/relationships/tags" Target="../tags/tag328.xml"/><Relationship Id="rId10" Type="http://schemas.openxmlformats.org/officeDocument/2006/relationships/tags" Target="../tags/tag327.xml"/><Relationship Id="rId1" Type="http://schemas.openxmlformats.org/officeDocument/2006/relationships/tags" Target="../tags/tag32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3.jpeg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337.xml"/><Relationship Id="rId8" Type="http://schemas.openxmlformats.org/officeDocument/2006/relationships/tags" Target="../tags/tag336.xml"/><Relationship Id="rId7" Type="http://schemas.openxmlformats.org/officeDocument/2006/relationships/tags" Target="../tags/tag335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image" Target="../media/image83.jpeg"/><Relationship Id="rId3" Type="http://schemas.openxmlformats.org/officeDocument/2006/relationships/tags" Target="../tags/tag332.xml"/><Relationship Id="rId24" Type="http://schemas.openxmlformats.org/officeDocument/2006/relationships/slideLayout" Target="../slideLayouts/slideLayout11.xml"/><Relationship Id="rId23" Type="http://schemas.openxmlformats.org/officeDocument/2006/relationships/tags" Target="../tags/tag349.xml"/><Relationship Id="rId22" Type="http://schemas.openxmlformats.org/officeDocument/2006/relationships/tags" Target="../tags/tag348.xml"/><Relationship Id="rId21" Type="http://schemas.openxmlformats.org/officeDocument/2006/relationships/tags" Target="../tags/tag347.xml"/><Relationship Id="rId20" Type="http://schemas.openxmlformats.org/officeDocument/2006/relationships/tags" Target="../tags/tag346.xml"/><Relationship Id="rId2" Type="http://schemas.openxmlformats.org/officeDocument/2006/relationships/image" Target="../media/image82.jpeg"/><Relationship Id="rId19" Type="http://schemas.openxmlformats.org/officeDocument/2006/relationships/tags" Target="../tags/tag345.xml"/><Relationship Id="rId18" Type="http://schemas.openxmlformats.org/officeDocument/2006/relationships/tags" Target="../tags/tag344.xml"/><Relationship Id="rId17" Type="http://schemas.openxmlformats.org/officeDocument/2006/relationships/tags" Target="../tags/tag343.xml"/><Relationship Id="rId16" Type="http://schemas.openxmlformats.org/officeDocument/2006/relationships/tags" Target="../tags/tag342.xml"/><Relationship Id="rId15" Type="http://schemas.openxmlformats.org/officeDocument/2006/relationships/tags" Target="../tags/tag341.xml"/><Relationship Id="rId14" Type="http://schemas.openxmlformats.org/officeDocument/2006/relationships/tags" Target="../tags/tag340.xml"/><Relationship Id="rId13" Type="http://schemas.openxmlformats.org/officeDocument/2006/relationships/tags" Target="../tags/tag339.xml"/><Relationship Id="rId12" Type="http://schemas.openxmlformats.org/officeDocument/2006/relationships/image" Target="../media/image85.png"/><Relationship Id="rId11" Type="http://schemas.openxmlformats.org/officeDocument/2006/relationships/tags" Target="../tags/tag338.xml"/><Relationship Id="rId10" Type="http://schemas.openxmlformats.org/officeDocument/2006/relationships/image" Target="../media/image84.png"/><Relationship Id="rId1" Type="http://schemas.openxmlformats.org/officeDocument/2006/relationships/tags" Target="../tags/tag3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3" Type="http://schemas.openxmlformats.org/officeDocument/2006/relationships/tags" Target="../tags/tag351.xml"/><Relationship Id="rId2" Type="http://schemas.openxmlformats.org/officeDocument/2006/relationships/tags" Target="../tags/tag350.xml"/><Relationship Id="rId12" Type="http://schemas.openxmlformats.org/officeDocument/2006/relationships/slideLayout" Target="../slideLayouts/slideLayout9.xml"/><Relationship Id="rId11" Type="http://schemas.openxmlformats.org/officeDocument/2006/relationships/tags" Target="../tags/tag359.xml"/><Relationship Id="rId10" Type="http://schemas.openxmlformats.org/officeDocument/2006/relationships/tags" Target="../tags/tag358.xml"/><Relationship Id="rId1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tags" Target="../tags/tag367.xml"/><Relationship Id="rId8" Type="http://schemas.openxmlformats.org/officeDocument/2006/relationships/tags" Target="../tags/tag366.xml"/><Relationship Id="rId7" Type="http://schemas.openxmlformats.org/officeDocument/2006/relationships/tags" Target="../tags/tag365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3" Type="http://schemas.openxmlformats.org/officeDocument/2006/relationships/slideLayout" Target="../slideLayouts/slideLayout9.xml"/><Relationship Id="rId12" Type="http://schemas.openxmlformats.org/officeDocument/2006/relationships/tags" Target="../tags/tag370.xml"/><Relationship Id="rId11" Type="http://schemas.openxmlformats.org/officeDocument/2006/relationships/tags" Target="../tags/tag369.xml"/><Relationship Id="rId10" Type="http://schemas.openxmlformats.org/officeDocument/2006/relationships/tags" Target="../tags/tag368.xml"/><Relationship Id="rId1" Type="http://schemas.openxmlformats.org/officeDocument/2006/relationships/image" Target="../media/image8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3" Type="http://schemas.openxmlformats.org/officeDocument/2006/relationships/slideLayout" Target="../slideLayouts/slideLayout10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1" Type="http://schemas.openxmlformats.org/officeDocument/2006/relationships/tags" Target="../tags/tag1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tags" Target="../tags/tag18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9.sv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-2" y="537210"/>
            <a:ext cx="9601202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55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光禄镇国土空间规划</a:t>
            </a:r>
            <a:endParaRPr kumimoji="0" lang="zh-CN" altLang="en-US" sz="4255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458448"/>
            <a:ext cx="9601202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kumimoji="0" lang="en-US" altLang="zh-CN" sz="3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2021—2035</a:t>
            </a:r>
            <a:r>
              <a:rPr kumimoji="0" lang="zh-CN" altLang="en-US" sz="3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年）</a:t>
            </a:r>
            <a:endParaRPr kumimoji="0" lang="zh-CN" altLang="en-US" sz="3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0599" y="2838456"/>
            <a:ext cx="8280000" cy="9970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0090">
              <a:lnSpc>
                <a:spcPts val="36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为认真贯彻落实党中央、国务院关于建立国土空间规划体系并监督实施的重大决策部署，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全面落实云南省、楚雄州、姚安县相关要求，进一步深化上位规划提出的战略格局和规划目标，落实主体功能区，优化国土空间功能和布局，</a:t>
            </a:r>
            <a:r>
              <a:rPr 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光禄镇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人民政府组织编制了《</a:t>
            </a:r>
            <a:r>
              <a:rPr 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光禄镇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国</a:t>
            </a:r>
            <a:r>
              <a:rPr 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土</a:t>
            </a:r>
            <a:r>
              <a:rPr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空间规划（2021—2035年）》（征求意见稿）。为广泛听取社会各界意见建议，加强规划的科学性、民主性和可执行性，进一步提升规划质量，现向社会公开征求意见，欢迎有关单位和社会各界人士就有关内容提出宝贵意见和建议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720090" fontAlgn="auto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公示时间：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2024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2024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日（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天）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公示平台：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姚安县人民政府门户网站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http://www.yaoan.gov.cn/</a:t>
            </a:r>
            <a:endParaRPr lang="en-US" altLang="zh-CN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参与方式：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、电子邮箱：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yujiangya9459@163.com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 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、邮寄地址：姚安县光禄镇自然资源所，邮编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675301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邮件标题或信件封面请注明“光禄镇国土空间规划意见建议”字样）。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、咨询电话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0878—6082668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ts val="36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附件：光禄镇国土空间规划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（2021—2035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公众征求意见稿</a:t>
            </a:r>
            <a:endParaRPr lang="zh-CN" altLang="en-US" sz="2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r">
              <a:lnSpc>
                <a:spcPts val="3600"/>
              </a:lnSpc>
            </a:pP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光禄镇人民政府</a:t>
            </a:r>
            <a:endParaRPr lang="en-US" altLang="zh-CN" sz="2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ctr">
              <a:lnSpc>
                <a:spcPts val="3600"/>
              </a:lnSpc>
            </a:pP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                                  2024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年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月</a:t>
            </a:r>
            <a:r>
              <a:rPr lang="en-US" altLang="zh-CN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22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</a:t>
            </a:r>
            <a:endParaRPr lang="zh-CN" altLang="en-US" sz="22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42362" y="2186924"/>
            <a:ext cx="25164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5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</a:rPr>
              <a:t>公众征求意见稿</a:t>
            </a:r>
            <a:endParaRPr kumimoji="0" lang="zh-CN" altLang="en-US" sz="25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62230" y="12520930"/>
            <a:ext cx="71907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400">
                <a:latin typeface="此生不忘你情深" panose="02010600010101010101" charset="-122"/>
                <a:ea typeface="此生不忘你情深" panose="02010600010101010101" charset="-122"/>
              </a:rPr>
              <a:t>部分图片素材来源于网络，仅用于公示使用，如涉及版权问题，请与</a:t>
            </a:r>
            <a:r>
              <a:rPr lang="zh-CN" altLang="en-US" sz="1400">
                <a:latin typeface="此生不忘你情深" panose="02010600010101010101" charset="-122"/>
                <a:ea typeface="此生不忘你情深" panose="02010600010101010101" charset="-122"/>
              </a:rPr>
              <a:t>光禄镇人民政府联系</a:t>
            </a:r>
            <a:endParaRPr lang="zh-CN" altLang="en-US" sz="1400">
              <a:latin typeface="此生不忘你情深" panose="02010600010101010101" charset="-122"/>
              <a:ea typeface="此生不忘你情深" panose="0201060001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6"/>
          <a:stretch>
            <a:fillRect/>
          </a:stretch>
        </p:blipFill>
        <p:spPr bwMode="auto">
          <a:xfrm>
            <a:off x="0" y="16615"/>
            <a:ext cx="9600826" cy="100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流程图: 手动输入 8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306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456690" y="8785427"/>
            <a:ext cx="6788978" cy="2000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600" b="1" dirty="0">
                <a:solidFill>
                  <a:schemeClr val="bg1"/>
                </a:solidFill>
              </a:rPr>
              <a:t>PART</a:t>
            </a:r>
            <a:r>
              <a:rPr lang="en-US" altLang="zh-CN" sz="3785" b="1" dirty="0">
                <a:solidFill>
                  <a:schemeClr val="bg1"/>
                </a:solidFill>
              </a:rPr>
              <a:t> </a:t>
            </a:r>
            <a:r>
              <a:rPr lang="en-US" altLang="zh-CN" sz="5675" b="1" dirty="0">
                <a:solidFill>
                  <a:schemeClr val="bg1"/>
                </a:solidFill>
              </a:rPr>
              <a:t>02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结构优化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构建集约高效的国土空间开发保护格局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3061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58943" y="10929789"/>
            <a:ext cx="4361180" cy="1529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重要控制线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明确国土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空间规划分区管控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三线划定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81"/>
          <a:stretch>
            <a:fillRect/>
          </a:stretch>
        </p:blipFill>
        <p:spPr>
          <a:xfrm>
            <a:off x="-22860" y="6064885"/>
            <a:ext cx="9624060" cy="675703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重要控制线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696595" y="2008505"/>
            <a:ext cx="8288020" cy="553085"/>
            <a:chOff x="1097" y="5658"/>
            <a:chExt cx="13052" cy="946"/>
          </a:xfrm>
        </p:grpSpPr>
        <p:sp>
          <p:nvSpPr>
            <p:cNvPr id="39" name="矩形 38"/>
            <p:cNvSpPr/>
            <p:nvPr/>
          </p:nvSpPr>
          <p:spPr>
            <a:xfrm>
              <a:off x="1097" y="5658"/>
              <a:ext cx="4283" cy="946"/>
            </a:xfrm>
            <a:prstGeom prst="rect">
              <a:avLst/>
            </a:prstGeom>
            <a:solidFill>
              <a:srgbClr val="30618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永久基本农田</a:t>
              </a:r>
              <a:endParaRPr lang="zh-CN" altLang="en-US" sz="2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482" y="5658"/>
              <a:ext cx="4283" cy="946"/>
            </a:xfrm>
            <a:prstGeom prst="rect">
              <a:avLst/>
            </a:prstGeom>
            <a:solidFill>
              <a:srgbClr val="30618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>
                <a:lnSpc>
                  <a:spcPct val="130000"/>
                </a:lnSpc>
              </a:pPr>
              <a:r>
                <a:rPr lang="zh-CN" altLang="en-US" sz="2000" b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生态保护红线</a:t>
              </a:r>
              <a:endParaRPr lang="zh-CN" altLang="en-US" sz="2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867" y="5658"/>
              <a:ext cx="4283" cy="946"/>
            </a:xfrm>
            <a:prstGeom prst="rect">
              <a:avLst/>
            </a:prstGeom>
            <a:solidFill>
              <a:srgbClr val="30618B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000" b="1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城镇开发边界</a:t>
              </a:r>
              <a:endParaRPr lang="zh-CN" altLang="en-US" sz="2000" b="1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96595" y="2649220"/>
            <a:ext cx="2724785" cy="2567160"/>
          </a:xfrm>
          <a:prstGeom prst="rect">
            <a:avLst/>
          </a:prstGeom>
          <a:solidFill>
            <a:srgbClr val="30618B">
              <a:alpha val="15000"/>
            </a:srgb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落实永久基本农田</a:t>
            </a:r>
            <a:r>
              <a:rPr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1558.06公顷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严格落实永久基本农田保护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制度，保障粮食安全和重要农产品供给。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478530" y="2656840"/>
            <a:ext cx="2724785" cy="2559540"/>
          </a:xfrm>
          <a:prstGeom prst="rect">
            <a:avLst/>
          </a:prstGeom>
          <a:solidFill>
            <a:srgbClr val="30618B">
              <a:alpha val="15000"/>
            </a:srgb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落实生态保护红线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1161.19公顷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强化生态保护红线刚性约束。生态保护红线禁止开发性、生产性建设活动，在符合法律法规的前提下，仅允许对生态功能不造成破环的有限人为活动。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260465" y="2667000"/>
            <a:ext cx="2724785" cy="2549380"/>
          </a:xfrm>
          <a:prstGeom prst="rect">
            <a:avLst/>
          </a:prstGeom>
          <a:solidFill>
            <a:srgbClr val="30618B">
              <a:alpha val="15000"/>
            </a:srgbClr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落实城镇开发边界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</a:t>
            </a:r>
            <a:r>
              <a:rPr lang="en-US" alt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6.54</a:t>
            </a:r>
            <a:r>
              <a:rPr lang="zh-CN" altLang="en-US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公顷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城镇开发边界内用于城镇集中建设，城镇开发边界外空间主导用途为农业和生态，不得进行城镇集中建设。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 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明确国土</a:t>
            </a:r>
            <a:r>
              <a:rPr lang="zh-CN" altLang="en-US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空间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规划分区管控</a:t>
            </a:r>
            <a:r>
              <a:rPr lang="zh-CN" altLang="en-US" sz="280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zh-CN" altLang="en-US" sz="280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35610" y="1654175"/>
            <a:ext cx="8532495" cy="1589835"/>
            <a:chOff x="435610" y="1654175"/>
            <a:chExt cx="8532495" cy="1589835"/>
          </a:xfrm>
        </p:grpSpPr>
        <p:pic>
          <p:nvPicPr>
            <p:cNvPr id="20" name="图片 19" descr="图片处理11.2"/>
            <p:cNvPicPr>
              <a:picLocks noChangeAspect="1"/>
            </p:cNvPicPr>
            <p:nvPr/>
          </p:nvPicPr>
          <p:blipFill>
            <a:blip r:embed="rId1"/>
            <a:srcRect l="16141" t="1871" r="16908" b="89552"/>
            <a:stretch>
              <a:fillRect/>
            </a:stretch>
          </p:blipFill>
          <p:spPr>
            <a:xfrm>
              <a:off x="864870" y="1766415"/>
              <a:ext cx="998220" cy="903393"/>
            </a:xfrm>
            <a:prstGeom prst="rect">
              <a:avLst/>
            </a:prstGeom>
          </p:spPr>
        </p:pic>
        <p:sp>
          <p:nvSpPr>
            <p:cNvPr id="21" name="TextBox 4"/>
            <p:cNvSpPr txBox="1"/>
            <p:nvPr/>
          </p:nvSpPr>
          <p:spPr>
            <a:xfrm>
              <a:off x="435610" y="2628745"/>
              <a:ext cx="1857375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21C6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生态保护区       </a:t>
              </a:r>
              <a:endParaRPr lang="zh-CN" altLang="en-US" sz="2400" b="1" dirty="0">
                <a:solidFill>
                  <a:srgbClr val="21C6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7" name="对角圆角矩形 26"/>
            <p:cNvSpPr/>
            <p:nvPr/>
          </p:nvSpPr>
          <p:spPr>
            <a:xfrm>
              <a:off x="2352040" y="1654175"/>
              <a:ext cx="6616065" cy="1589835"/>
            </a:xfrm>
            <a:prstGeom prst="round2DiagRect">
              <a:avLst/>
            </a:prstGeom>
            <a:solidFill>
              <a:srgbClr val="5D8979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以生态保护为主要功能导向，全部为生态保护红线划定围合区域，主要分布在梯子村，重点提升水源涵养、生物多样性维护、水土保持等功能。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7890" y="3760385"/>
            <a:ext cx="8488045" cy="1589835"/>
            <a:chOff x="480060" y="5137030"/>
            <a:chExt cx="8488045" cy="1589835"/>
          </a:xfrm>
        </p:grpSpPr>
        <p:sp>
          <p:nvSpPr>
            <p:cNvPr id="23" name="TextBox 4"/>
            <p:cNvSpPr txBox="1"/>
            <p:nvPr/>
          </p:nvSpPr>
          <p:spPr>
            <a:xfrm>
              <a:off x="480060" y="6193042"/>
              <a:ext cx="1745615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D2B31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农田保护区       </a:t>
              </a:r>
              <a:endParaRPr lang="zh-CN" altLang="en-US" sz="2400" b="1" dirty="0">
                <a:solidFill>
                  <a:srgbClr val="D2B3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4" name="图片 33" descr="图片处理11.2"/>
            <p:cNvPicPr>
              <a:picLocks noChangeAspect="1"/>
            </p:cNvPicPr>
            <p:nvPr/>
          </p:nvPicPr>
          <p:blipFill>
            <a:blip r:embed="rId1"/>
            <a:srcRect l="6899" t="32760" r="8901" b="56694"/>
            <a:stretch>
              <a:fillRect/>
            </a:stretch>
          </p:blipFill>
          <p:spPr>
            <a:xfrm>
              <a:off x="696595" y="5183568"/>
              <a:ext cx="1255395" cy="1110763"/>
            </a:xfrm>
            <a:prstGeom prst="rect">
              <a:avLst/>
            </a:prstGeom>
          </p:spPr>
        </p:pic>
        <p:sp>
          <p:nvSpPr>
            <p:cNvPr id="55" name="对角圆角矩形 54"/>
            <p:cNvSpPr/>
            <p:nvPr/>
          </p:nvSpPr>
          <p:spPr>
            <a:xfrm>
              <a:off x="2352040" y="5137030"/>
              <a:ext cx="6616065" cy="1589835"/>
            </a:xfrm>
            <a:prstGeom prst="round2DiagRect">
              <a:avLst/>
            </a:prstGeom>
            <a:solidFill>
              <a:srgbClr val="918663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以维持耕地及永久基本农田总量，确保粮食生产空间得到保障为主要功能导向的区域，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主要分布在江尾村。加强高标准农田建设和土地整治，提高永久基本农田质量。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08305" y="5946149"/>
            <a:ext cx="8559800" cy="1610367"/>
            <a:chOff x="408305" y="6906175"/>
            <a:chExt cx="8559800" cy="1610367"/>
          </a:xfrm>
        </p:grpSpPr>
        <p:sp>
          <p:nvSpPr>
            <p:cNvPr id="24" name="TextBox 4"/>
            <p:cNvSpPr txBox="1"/>
            <p:nvPr/>
          </p:nvSpPr>
          <p:spPr>
            <a:xfrm>
              <a:off x="408305" y="8055948"/>
              <a:ext cx="1913890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CE790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乡村发展区       </a:t>
              </a:r>
              <a:endParaRPr lang="zh-CN" altLang="en-US" sz="2400" b="1" dirty="0">
                <a:solidFill>
                  <a:srgbClr val="CE790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5" name="图片 34" descr="图片处理11.2"/>
            <p:cNvPicPr>
              <a:picLocks noChangeAspect="1"/>
            </p:cNvPicPr>
            <p:nvPr/>
          </p:nvPicPr>
          <p:blipFill>
            <a:blip r:embed="rId1"/>
            <a:srcRect l="6899" t="53222" r="8901" b="34712"/>
            <a:stretch>
              <a:fillRect/>
            </a:stretch>
          </p:blipFill>
          <p:spPr>
            <a:xfrm>
              <a:off x="768350" y="6931498"/>
              <a:ext cx="1142365" cy="1156617"/>
            </a:xfrm>
            <a:prstGeom prst="rect">
              <a:avLst/>
            </a:prstGeom>
          </p:spPr>
        </p:pic>
        <p:sp>
          <p:nvSpPr>
            <p:cNvPr id="57" name="对角圆角矩形 56"/>
            <p:cNvSpPr/>
            <p:nvPr/>
          </p:nvSpPr>
          <p:spPr>
            <a:xfrm>
              <a:off x="2352040" y="6906175"/>
              <a:ext cx="6616065" cy="1589835"/>
            </a:xfrm>
            <a:prstGeom prst="round2DiagRect">
              <a:avLst/>
            </a:prstGeom>
            <a:solidFill>
              <a:srgbClr val="836B57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光禄镇乡村发展区占全域国土面积的</a:t>
              </a:r>
              <a:r>
                <a:rPr lang="en-US" altLang="zh-CN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76.74%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，是推进乡村振兴、加快农业农村现代化的主战场，以及实施乡村建设行动的重要地区，主要分布在梯子村。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8305" y="8213532"/>
            <a:ext cx="8559800" cy="1589835"/>
            <a:chOff x="408305" y="8695852"/>
            <a:chExt cx="8559800" cy="1589835"/>
          </a:xfrm>
        </p:grpSpPr>
        <p:sp>
          <p:nvSpPr>
            <p:cNvPr id="25" name="TextBox 4"/>
            <p:cNvSpPr txBox="1"/>
            <p:nvPr/>
          </p:nvSpPr>
          <p:spPr>
            <a:xfrm>
              <a:off x="408305" y="9762814"/>
              <a:ext cx="1877695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D93E5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城镇发展区       </a:t>
              </a:r>
              <a:endParaRPr lang="zh-CN" altLang="en-US" sz="2400" b="1" dirty="0">
                <a:solidFill>
                  <a:srgbClr val="D93E5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37" name="图片 36" descr="图片处理11.2"/>
            <p:cNvPicPr>
              <a:picLocks noChangeAspect="1"/>
            </p:cNvPicPr>
            <p:nvPr/>
          </p:nvPicPr>
          <p:blipFill>
            <a:blip r:embed="rId1"/>
            <a:srcRect l="6899" t="71961" r="8901" b="18247"/>
            <a:stretch>
              <a:fillRect/>
            </a:stretch>
          </p:blipFill>
          <p:spPr>
            <a:xfrm>
              <a:off x="696595" y="8831361"/>
              <a:ext cx="1255395" cy="1031374"/>
            </a:xfrm>
            <a:prstGeom prst="rect">
              <a:avLst/>
            </a:prstGeom>
          </p:spPr>
        </p:pic>
        <p:sp>
          <p:nvSpPr>
            <p:cNvPr id="61" name="对角圆角矩形 60"/>
            <p:cNvSpPr/>
            <p:nvPr/>
          </p:nvSpPr>
          <p:spPr>
            <a:xfrm>
              <a:off x="2352040" y="8695852"/>
              <a:ext cx="6616065" cy="1589835"/>
            </a:xfrm>
            <a:prstGeom prst="round2DiagRect">
              <a:avLst/>
            </a:prstGeom>
            <a:solidFill>
              <a:srgbClr val="A87284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以城镇集中建设，防止城市蔓延、无序建设和低效开发为主要功能导向的区域，主要分布在光禄社区、草海工业园区。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区域内所有建设行为应按照详细规划进行精细化管理。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8305" y="10474579"/>
            <a:ext cx="8559800" cy="1589835"/>
            <a:chOff x="408305" y="10474579"/>
            <a:chExt cx="8559800" cy="1589835"/>
          </a:xfrm>
        </p:grpSpPr>
        <p:sp>
          <p:nvSpPr>
            <p:cNvPr id="26" name="TextBox 4"/>
            <p:cNvSpPr txBox="1"/>
            <p:nvPr/>
          </p:nvSpPr>
          <p:spPr>
            <a:xfrm>
              <a:off x="408305" y="11547700"/>
              <a:ext cx="1840230" cy="46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8E91D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矿产能源区       </a:t>
              </a:r>
              <a:endParaRPr lang="zh-CN" altLang="en-US" sz="2400" b="1" dirty="0">
                <a:solidFill>
                  <a:srgbClr val="8E91D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41" name="图片 40" descr="图片处理11.2"/>
            <p:cNvPicPr>
              <a:picLocks noChangeAspect="1"/>
            </p:cNvPicPr>
            <p:nvPr/>
          </p:nvPicPr>
          <p:blipFill>
            <a:blip r:embed="rId1"/>
            <a:srcRect l="6899" t="87263" r="8901" b="2477"/>
            <a:stretch>
              <a:fillRect/>
            </a:stretch>
          </p:blipFill>
          <p:spPr>
            <a:xfrm>
              <a:off x="696595" y="10539596"/>
              <a:ext cx="1255395" cy="1080650"/>
            </a:xfrm>
            <a:prstGeom prst="rect">
              <a:avLst/>
            </a:prstGeom>
          </p:spPr>
        </p:pic>
        <p:sp>
          <p:nvSpPr>
            <p:cNvPr id="63" name="对角圆角矩形 62"/>
            <p:cNvSpPr/>
            <p:nvPr/>
          </p:nvSpPr>
          <p:spPr>
            <a:xfrm>
              <a:off x="2352040" y="10474579"/>
              <a:ext cx="6616065" cy="1589835"/>
            </a:xfrm>
            <a:prstGeom prst="round2DiagRect">
              <a:avLst/>
            </a:prstGeom>
            <a:solidFill>
              <a:srgbClr val="A1A3C2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5900" tIns="107950" rIns="215900" bIns="107950" rtlCol="0" anchor="ctr"/>
            <a:lstStyle/>
            <a:p>
              <a:pPr indent="457200" algn="l" fontAlgn="auto">
                <a:lnSpc>
                  <a:spcPct val="14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以战略性矿产和优势特色矿产为主以及光伏、风电资源储量大、资源条件好、具有开发利用基础的新能源集聚区，主要分布在班刘村，强化资源节约与综合利用。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" y="0"/>
            <a:ext cx="9594537" cy="12801600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80A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03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生态优先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统筹全域资源保护与利用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3406140" cy="1512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3.1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耕地资源保护与利用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3.2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水资源保护与利用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80A5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4971413" y="10931291"/>
            <a:ext cx="4008120" cy="1038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3.3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林草山体资源保护与利用</a:t>
            </a:r>
            <a:endParaRPr lang="en-US" altLang="zh-CN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3.4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能矿资源保护与利用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蜻蛉河"/>
          <p:cNvPicPr>
            <a:picLocks noChangeAspect="1"/>
          </p:cNvPicPr>
          <p:nvPr/>
        </p:nvPicPr>
        <p:blipFill>
          <a:blip r:embed="rId1">
            <a:lum bright="6000" contrast="6000"/>
          </a:blip>
          <a:srcRect b="32252"/>
          <a:stretch>
            <a:fillRect/>
          </a:stretch>
        </p:blipFill>
        <p:spPr>
          <a:xfrm>
            <a:off x="-23495" y="8439785"/>
            <a:ext cx="9624695" cy="4379595"/>
          </a:xfrm>
          <a:prstGeom prst="rect">
            <a:avLst/>
          </a:prstGeom>
        </p:spPr>
      </p:pic>
      <p:sp>
        <p:nvSpPr>
          <p:cNvPr id="58" name="矩形 57"/>
          <p:cNvSpPr/>
          <p:nvPr>
            <p:custDataLst>
              <p:tags r:id="rId2"/>
            </p:custDataLst>
          </p:nvPr>
        </p:nvSpPr>
        <p:spPr>
          <a:xfrm>
            <a:off x="-23495" y="8152765"/>
            <a:ext cx="9625330" cy="4639945"/>
          </a:xfrm>
          <a:prstGeom prst="rect">
            <a:avLst/>
          </a:prstGeom>
          <a:gradFill>
            <a:gsLst>
              <a:gs pos="1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pic>
        <p:nvPicPr>
          <p:cNvPr id="2" name="图片 1" descr="耕地保护目标"/>
          <p:cNvPicPr>
            <a:picLocks noChangeAspect="1"/>
          </p:cNvPicPr>
          <p:nvPr/>
        </p:nvPicPr>
        <p:blipFill>
          <a:blip r:embed="rId3"/>
          <a:srcRect l="856" t="2536" r="3365" b="396"/>
          <a:stretch>
            <a:fillRect/>
          </a:stretch>
        </p:blipFill>
        <p:spPr>
          <a:xfrm>
            <a:off x="696595" y="3371850"/>
            <a:ext cx="8031480" cy="576008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3.1</a:t>
            </a:r>
            <a:r>
              <a:rPr 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耕地资源保护与利用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624205" y="1504315"/>
            <a:ext cx="8345805" cy="1739900"/>
          </a:xfrm>
          <a:prstGeom prst="roundRect">
            <a:avLst/>
          </a:prstGeom>
          <a:solidFill>
            <a:srgbClr val="D6E4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04800" algn="l">
              <a:lnSpc>
                <a:spcPct val="14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坚持最严格的耕地保护制度，坚决遏制耕地</a:t>
            </a:r>
            <a:r>
              <a: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“非农化”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、防止</a:t>
            </a:r>
            <a:r>
              <a: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“非粮化”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，强化土地整治项目实施，提升耕地生产能力，落实耕地占补平衡与进出平衡，牢筑粮食安全根基。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3.2</a:t>
            </a:r>
            <a:r>
              <a:rPr 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水资源保护与利用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>
            <p:custDataLst>
              <p:tags r:id="rId2"/>
            </p:custDataLst>
          </p:nvPr>
        </p:nvSpPr>
        <p:spPr>
          <a:xfrm>
            <a:off x="984885" y="1720850"/>
            <a:ext cx="7980680" cy="489585"/>
          </a:xfrm>
          <a:prstGeom prst="rect">
            <a:avLst/>
          </a:prstGeom>
          <a:solidFill>
            <a:srgbClr val="D6E4C0"/>
          </a:solidFill>
          <a:ln>
            <a:solidFill>
              <a:srgbClr val="80A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buClrTx/>
              <a:buSzTx/>
              <a:buFontTx/>
            </a:pPr>
            <a:r>
              <a:rPr lang="zh-CN" altLang="en-US" sz="2200" b="1" dirty="0">
                <a:solidFill>
                  <a:srgbClr val="80A50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加强水域空间保护，保障水生态水安全</a:t>
            </a:r>
            <a:endParaRPr lang="zh-CN" altLang="en-US" sz="2200" b="1" dirty="0">
              <a:solidFill>
                <a:srgbClr val="80A50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603250" y="1534160"/>
            <a:ext cx="903605" cy="488315"/>
            <a:chOff x="675" y="2416"/>
            <a:chExt cx="1398" cy="769"/>
          </a:xfrm>
        </p:grpSpPr>
        <p:sp>
          <p:nvSpPr>
            <p:cNvPr id="32" name="矩形 31"/>
            <p:cNvSpPr/>
            <p:nvPr>
              <p:custDataLst>
                <p:tags r:id="rId4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80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直角三角形 32"/>
            <p:cNvSpPr/>
            <p:nvPr>
              <p:custDataLst>
                <p:tags r:id="rId5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657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603885" y="2277110"/>
            <a:ext cx="8362315" cy="1804670"/>
          </a:xfrm>
          <a:prstGeom prst="rect">
            <a:avLst/>
          </a:prstGeom>
          <a:noFill/>
          <a:ln w="15875">
            <a:solidFill>
              <a:srgbClr val="80A5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落实最严格的水资源管理保护要求，重点推进大麦地水库、大康郎水库、龙头箐等水源地的保护，对龙翔自来水厂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进行改扩建。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落实上位规划划定的河湖管理范围，对蜻蛉河、大康郎河、七街河等主要河流实行特殊保护，结合不同流域水系分布特征，进行差异化水系保护建设。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984250" y="4354195"/>
            <a:ext cx="7980680" cy="489585"/>
          </a:xfrm>
          <a:prstGeom prst="rect">
            <a:avLst/>
          </a:prstGeom>
          <a:solidFill>
            <a:srgbClr val="D6E4C0"/>
          </a:solidFill>
          <a:ln>
            <a:solidFill>
              <a:srgbClr val="80A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buClrTx/>
              <a:buSzTx/>
              <a:buFontTx/>
            </a:pPr>
            <a:r>
              <a:rPr lang="zh-CN" altLang="en-US" sz="2200" b="1" dirty="0">
                <a:solidFill>
                  <a:srgbClr val="80A50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严守水资源开发利用总量和用水效率红线</a:t>
            </a:r>
            <a:endParaRPr lang="zh-CN" altLang="en-US" sz="2200" b="1" dirty="0">
              <a:solidFill>
                <a:srgbClr val="80A50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8"/>
            </p:custDataLst>
          </p:nvPr>
        </p:nvGrpSpPr>
        <p:grpSpPr>
          <a:xfrm>
            <a:off x="602615" y="4167505"/>
            <a:ext cx="903605" cy="488315"/>
            <a:chOff x="675" y="2416"/>
            <a:chExt cx="1398" cy="769"/>
          </a:xfrm>
        </p:grpSpPr>
        <p:sp>
          <p:nvSpPr>
            <p:cNvPr id="13" name="矩形 12"/>
            <p:cNvSpPr/>
            <p:nvPr>
              <p:custDataLst>
                <p:tags r:id="rId9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80A5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直角三角形 13"/>
            <p:cNvSpPr/>
            <p:nvPr>
              <p:custDataLst>
                <p:tags r:id="rId10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657E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603250" y="4910455"/>
            <a:ext cx="8362315" cy="1442720"/>
          </a:xfrm>
          <a:prstGeom prst="rect">
            <a:avLst/>
          </a:prstGeom>
          <a:noFill/>
          <a:ln w="15875">
            <a:solidFill>
              <a:srgbClr val="80A5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合理确定重点流域区域用水总量，加强重点领域节水，保障妙峰水库扩建（姚安县）、新庄及高冲小（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型水库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新建、白鹤南灌沟高冲段至西仓段沟渠改扩建等建设空间，构建系统完善、质量并重、多源互补、调控自如的供水网，全面提升供水安全，健全水资源配置体系。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水库"/>
          <p:cNvPicPr>
            <a:picLocks noChangeAspect="1"/>
          </p:cNvPicPr>
          <p:nvPr/>
        </p:nvPicPr>
        <p:blipFill>
          <a:blip r:embed="rId12">
            <a:lum bright="12000" contrast="-12000"/>
          </a:blip>
          <a:stretch>
            <a:fillRect/>
          </a:stretch>
        </p:blipFill>
        <p:spPr>
          <a:xfrm>
            <a:off x="605790" y="6617335"/>
            <a:ext cx="8359140" cy="53905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6284" t="11511"/>
          <a:stretch>
            <a:fillRect/>
          </a:stretch>
        </p:blipFill>
        <p:spPr>
          <a:xfrm>
            <a:off x="-23495" y="5170170"/>
            <a:ext cx="9624060" cy="763016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4961122"/>
            <a:ext cx="9595485" cy="2898140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0"/>
          </a:p>
        </p:txBody>
      </p:sp>
      <p:sp>
        <p:nvSpPr>
          <p:cNvPr id="8" name="TextBox 4"/>
          <p:cNvSpPr txBox="1"/>
          <p:nvPr>
            <p:custDataLst>
              <p:tags r:id="rId3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3.3 </a:t>
            </a:r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林草山体资源保护与利用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3885" y="1720850"/>
            <a:ext cx="8433435" cy="3240702"/>
            <a:chOff x="951" y="2370"/>
            <a:chExt cx="13281" cy="2750"/>
          </a:xfrm>
        </p:grpSpPr>
        <p:sp>
          <p:nvSpPr>
            <p:cNvPr id="12" name="矩形 11"/>
            <p:cNvSpPr/>
            <p:nvPr/>
          </p:nvSpPr>
          <p:spPr>
            <a:xfrm>
              <a:off x="951" y="2370"/>
              <a:ext cx="13281" cy="594"/>
            </a:xfrm>
            <a:prstGeom prst="rect">
              <a:avLst/>
            </a:prstGeom>
            <a:solidFill>
              <a:srgbClr val="D6E4C0"/>
            </a:solidFill>
            <a:ln w="12700" cmpd="sng">
              <a:solidFill>
                <a:srgbClr val="7FA5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200" b="1" dirty="0">
                  <a:solidFill>
                    <a:srgbClr val="80A50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统筹林草</a:t>
              </a:r>
              <a:r>
                <a:rPr lang="zh-CN" altLang="en-US" sz="2200" b="1" dirty="0">
                  <a:solidFill>
                    <a:srgbClr val="80A50F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山体保护，提高生态系统固碳增汇能力</a:t>
              </a:r>
              <a:endParaRPr lang="zh-CN" altLang="en-US" sz="2200" b="1" dirty="0">
                <a:solidFill>
                  <a:srgbClr val="80A50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51" y="3038"/>
              <a:ext cx="13281" cy="2082"/>
            </a:xfrm>
            <a:prstGeom prst="rect">
              <a:avLst/>
            </a:prstGeom>
            <a:noFill/>
            <a:ln w="19050">
              <a:solidFill>
                <a:srgbClr val="80A5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加强林草山体</a:t>
              </a: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资源保护，持续推进荒山植树造林、城市绿化建设等国土绿化行动，强化天然林和公益林管护，提升林草植被覆盖度、森林蓄积量。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marL="285750" indent="-285750" algn="l" fontAlgn="auto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落实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上位规划确定的造林绿化任务、林地后备资源补充空间，遵循因地制宜、适地适树原则，科学合理选择造林模式、栽植树种等，开展退化林修复、低效林改造和森林抚育等措施，有效补充林地规模；落实上位规划自然保护地划定成果，自然保护地一般控制区内限制人为活动。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3.4 </a:t>
            </a:r>
            <a:r>
              <a:rPr lang="en-US" altLang="zh-CN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能矿资源保护与利用</a:t>
            </a:r>
            <a:r>
              <a:rPr lang="zh-CN" altLang="en-US" sz="2800" b="1" dirty="0">
                <a:solidFill>
                  <a:srgbClr val="80A50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zh-CN" altLang="en-US" sz="2800" b="1" dirty="0">
              <a:solidFill>
                <a:srgbClr val="80A50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72355" y="1720850"/>
            <a:ext cx="4164330" cy="3500120"/>
            <a:chOff x="982" y="2710"/>
            <a:chExt cx="6558" cy="5512"/>
          </a:xfrm>
        </p:grpSpPr>
        <p:sp>
          <p:nvSpPr>
            <p:cNvPr id="5" name="文本框 4"/>
            <p:cNvSpPr txBox="1"/>
            <p:nvPr/>
          </p:nvSpPr>
          <p:spPr>
            <a:xfrm>
              <a:off x="982" y="2710"/>
              <a:ext cx="6558" cy="725"/>
            </a:xfrm>
            <a:prstGeom prst="rect">
              <a:avLst/>
            </a:prstGeom>
            <a:solidFill>
              <a:srgbClr val="D6E4C0"/>
            </a:solidFill>
            <a:ln w="12700" cmpd="sng">
              <a:solidFill>
                <a:srgbClr val="7FA50F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80A5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矿产资源保护与利用</a:t>
              </a:r>
              <a:endPara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983" y="3504"/>
              <a:ext cx="6557" cy="4719"/>
            </a:xfrm>
            <a:prstGeom prst="rect">
              <a:avLst/>
            </a:prstGeom>
            <a:noFill/>
            <a:ln w="19050">
              <a:solidFill>
                <a:srgbClr val="A0BC4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 fontAlgn="auto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新建矿山原则上全部按照绿色矿山标准设计和建设，对已有矿山按照有关绿色矿山建设标准管理，积极推动矿山升级改造，逐步达到绿色矿山建设标准，推动绿色矿山建设。对旧城村九街页岩砖厂、新村水箐石场等矿山进行生态修复治理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71720" y="5608955"/>
            <a:ext cx="4164330" cy="3500755"/>
            <a:chOff x="982" y="2710"/>
            <a:chExt cx="6558" cy="5513"/>
          </a:xfrm>
        </p:grpSpPr>
        <p:sp>
          <p:nvSpPr>
            <p:cNvPr id="10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982" y="2710"/>
              <a:ext cx="6558" cy="725"/>
            </a:xfrm>
            <a:prstGeom prst="rect">
              <a:avLst/>
            </a:prstGeom>
            <a:solidFill>
              <a:srgbClr val="D6E4C0"/>
            </a:solidFill>
            <a:ln w="12700" cmpd="sng">
              <a:solidFill>
                <a:srgbClr val="7FA50F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2400" b="1" dirty="0">
                  <a:solidFill>
                    <a:srgbClr val="80A5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能源资源保护与利用</a:t>
              </a:r>
              <a:endParaRPr lang="zh-CN" altLang="en-US" sz="2400" b="1" dirty="0">
                <a:solidFill>
                  <a:srgbClr val="80A54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3"/>
              </p:custDataLst>
            </p:nvPr>
          </p:nvSpPr>
          <p:spPr>
            <a:xfrm>
              <a:off x="983" y="3504"/>
              <a:ext cx="6557" cy="4719"/>
            </a:xfrm>
            <a:prstGeom prst="rect">
              <a:avLst/>
            </a:prstGeom>
            <a:noFill/>
            <a:ln w="19050">
              <a:solidFill>
                <a:srgbClr val="A0BC4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l" fontAlgn="auto">
                <a:lnSpc>
                  <a:spcPct val="130000"/>
                </a:lnSpc>
                <a:buClrTx/>
                <a:buSzTx/>
                <a:buFont typeface="Arial" panose="020B0604020202020204" pitchFamily="34" charset="0"/>
                <a:buChar char="•"/>
              </a:pPr>
              <a:r>
                <a:rPr lang="zh-CN" altLang="en-US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抓住金沙江下游“风光水储”一体化清洁能源基地的政策机遇，积极开发可再生能源。按照“因地制宜、多能互补、重点突破、政策配套”的原则，有序推进风电、光伏的开发利用，保障光伏发电、风电等项目建设空间。</a:t>
              </a:r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6"/>
          <a:stretch>
            <a:fillRect/>
          </a:stretch>
        </p:blipFill>
        <p:spPr bwMode="auto">
          <a:xfrm>
            <a:off x="623570" y="9278620"/>
            <a:ext cx="8469630" cy="352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橘子味的世界真美好～_2_小秘蜜_来自小红书网页版"/>
          <p:cNvPicPr>
            <a:picLocks noChangeAspect="1"/>
          </p:cNvPicPr>
          <p:nvPr/>
        </p:nvPicPr>
        <p:blipFill>
          <a:blip r:embed="rId5"/>
          <a:srcRect r="25098"/>
          <a:stretch>
            <a:fillRect/>
          </a:stretch>
        </p:blipFill>
        <p:spPr>
          <a:xfrm>
            <a:off x="623570" y="1714500"/>
            <a:ext cx="4157980" cy="74047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3"/>
          <a:stretch>
            <a:fillRect/>
          </a:stretch>
        </p:blipFill>
        <p:spPr bwMode="auto">
          <a:xfrm>
            <a:off x="-21587" y="0"/>
            <a:ext cx="9622787" cy="95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04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镇村统筹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推动全域高质量发展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458943" y="10929789"/>
            <a:ext cx="3105150" cy="10388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4.1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强化村镇体系结构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4.2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引导村庄分类发展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943948" y="10929789"/>
            <a:ext cx="4523733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共谋产业定位</a:t>
            </a:r>
            <a:endParaRPr 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图片 138" descr="镇域综合交通规划图"/>
          <p:cNvPicPr>
            <a:picLocks noChangeAspect="1"/>
          </p:cNvPicPr>
          <p:nvPr/>
        </p:nvPicPr>
        <p:blipFill>
          <a:blip r:embed="rId1"/>
          <a:srcRect l="18168" t="5657" r="1693" b="4226"/>
          <a:stretch>
            <a:fillRect/>
          </a:stretch>
        </p:blipFill>
        <p:spPr>
          <a:xfrm>
            <a:off x="289560" y="3425190"/>
            <a:ext cx="9263380" cy="7367905"/>
          </a:xfrm>
          <a:prstGeom prst="rect">
            <a:avLst/>
          </a:prstGeom>
        </p:spPr>
      </p:pic>
      <p:sp>
        <p:nvSpPr>
          <p:cNvPr id="13" name="TextBox 4"/>
          <p:cNvSpPr txBox="1"/>
          <p:nvPr>
            <p:custDataLst>
              <p:tags r:id="rId2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4.1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强化村镇体系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结构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280035" y="1698358"/>
            <a:ext cx="8932545" cy="10120449"/>
            <a:chOff x="270" y="1816"/>
            <a:chExt cx="10290" cy="13165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70" y="1816"/>
              <a:ext cx="10290" cy="2193"/>
            </a:xfrm>
            <a:prstGeom prst="rect">
              <a:avLst/>
            </a:prstGeom>
          </p:spPr>
        </p:pic>
        <p:sp>
          <p:nvSpPr>
            <p:cNvPr id="10" name="矩形 9"/>
            <p:cNvSpPr/>
            <p:nvPr>
              <p:custDataLst>
                <p:tags r:id="rId5"/>
              </p:custDataLst>
            </p:nvPr>
          </p:nvSpPr>
          <p:spPr>
            <a:xfrm>
              <a:off x="1039" y="2993"/>
              <a:ext cx="1953" cy="559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光禄镇区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6"/>
              </p:custDataLst>
            </p:nvPr>
          </p:nvSpPr>
          <p:spPr>
            <a:xfrm>
              <a:off x="4285" y="3032"/>
              <a:ext cx="1953" cy="526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7"/>
              </p:custDataLst>
            </p:nvPr>
          </p:nvSpPr>
          <p:spPr>
            <a:xfrm>
              <a:off x="3919" y="2968"/>
              <a:ext cx="2567" cy="616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光禄社区、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江尾村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8"/>
              </p:custDataLst>
            </p:nvPr>
          </p:nvSpPr>
          <p:spPr>
            <a:xfrm>
              <a:off x="6834" y="2717"/>
              <a:ext cx="3602" cy="1096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旧城村、福光村、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小邑村、班刘村、后营村、吴海村、新庄村、梯子村、草海村</a:t>
              </a:r>
              <a:endPara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335" y="3905"/>
              <a:ext cx="1021" cy="1061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2805" y="6848"/>
              <a:ext cx="1068" cy="254"/>
              <a:chOff x="490242" y="5944248"/>
              <a:chExt cx="678228" cy="161365"/>
            </a:xfrm>
          </p:grpSpPr>
          <p:sp>
            <p:nvSpPr>
              <p:cNvPr id="23" name="椭圆 22"/>
              <p:cNvSpPr/>
              <p:nvPr>
                <p:custDataLst>
                  <p:tags r:id="rId11"/>
                </p:custDataLst>
              </p:nvPr>
            </p:nvSpPr>
            <p:spPr>
              <a:xfrm>
                <a:off x="490242" y="5979178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42533" y="5944248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9" name="组合 68"/>
            <p:cNvGrpSpPr/>
            <p:nvPr/>
          </p:nvGrpSpPr>
          <p:grpSpPr>
            <a:xfrm>
              <a:off x="4577" y="10208"/>
              <a:ext cx="828" cy="442"/>
              <a:chOff x="2873536" y="6485047"/>
              <a:chExt cx="525937" cy="280871"/>
            </a:xfrm>
          </p:grpSpPr>
          <p:sp>
            <p:nvSpPr>
              <p:cNvPr id="70" name="椭圆 69"/>
              <p:cNvSpPr/>
              <p:nvPr>
                <p:custDataLst>
                  <p:tags r:id="rId13"/>
                </p:custDataLst>
              </p:nvPr>
            </p:nvSpPr>
            <p:spPr>
              <a:xfrm>
                <a:off x="3076590" y="6646389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71" name="矩形 70"/>
              <p:cNvSpPr/>
              <p:nvPr>
                <p:custDataLst>
                  <p:tags r:id="rId14"/>
                </p:custDataLst>
              </p:nvPr>
            </p:nvSpPr>
            <p:spPr>
              <a:xfrm>
                <a:off x="2873536" y="6485047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4150" y="11895"/>
              <a:ext cx="1017" cy="254"/>
              <a:chOff x="35495" y="6788229"/>
              <a:chExt cx="645712" cy="161365"/>
            </a:xfrm>
          </p:grpSpPr>
          <p:sp>
            <p:nvSpPr>
              <p:cNvPr id="75" name="椭圆 74"/>
              <p:cNvSpPr/>
              <p:nvPr>
                <p:custDataLst>
                  <p:tags r:id="rId15"/>
                </p:custDataLst>
              </p:nvPr>
            </p:nvSpPr>
            <p:spPr>
              <a:xfrm>
                <a:off x="35495" y="6829978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76" name="矩形 75"/>
              <p:cNvSpPr/>
              <p:nvPr>
                <p:custDataLst>
                  <p:tags r:id="rId16"/>
                </p:custDataLst>
              </p:nvPr>
            </p:nvSpPr>
            <p:spPr>
              <a:xfrm>
                <a:off x="155270" y="6788229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9" name="组合 78"/>
            <p:cNvGrpSpPr/>
            <p:nvPr/>
          </p:nvGrpSpPr>
          <p:grpSpPr>
            <a:xfrm>
              <a:off x="5818" y="8996"/>
              <a:ext cx="1016" cy="254"/>
              <a:chOff x="2158734" y="6053137"/>
              <a:chExt cx="645247" cy="161580"/>
            </a:xfrm>
          </p:grpSpPr>
          <p:sp>
            <p:nvSpPr>
              <p:cNvPr id="80" name="椭圆 79"/>
              <p:cNvSpPr/>
              <p:nvPr>
                <p:custDataLst>
                  <p:tags r:id="rId17"/>
                </p:custDataLst>
              </p:nvPr>
            </p:nvSpPr>
            <p:spPr>
              <a:xfrm>
                <a:off x="2158734" y="6053137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86" name="矩形 85"/>
              <p:cNvSpPr/>
              <p:nvPr>
                <p:custDataLst>
                  <p:tags r:id="rId18"/>
                </p:custDataLst>
              </p:nvPr>
            </p:nvSpPr>
            <p:spPr>
              <a:xfrm>
                <a:off x="2278044" y="6053352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5007" y="8589"/>
              <a:ext cx="1056" cy="254"/>
              <a:chOff x="1255277" y="6075383"/>
              <a:chExt cx="670796" cy="161365"/>
            </a:xfrm>
          </p:grpSpPr>
          <p:sp>
            <p:nvSpPr>
              <p:cNvPr id="88" name="椭圆 87"/>
              <p:cNvSpPr/>
              <p:nvPr>
                <p:custDataLst>
                  <p:tags r:id="rId19"/>
                </p:custDataLst>
              </p:nvPr>
            </p:nvSpPr>
            <p:spPr>
              <a:xfrm>
                <a:off x="1255277" y="6095100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89" name="矩形 88"/>
              <p:cNvSpPr/>
              <p:nvPr>
                <p:custDataLst>
                  <p:tags r:id="rId20"/>
                </p:custDataLst>
              </p:nvPr>
            </p:nvSpPr>
            <p:spPr>
              <a:xfrm>
                <a:off x="1400136" y="6075383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2" name="矩形 91"/>
            <p:cNvSpPr/>
            <p:nvPr>
              <p:custDataLst>
                <p:tags r:id="rId21"/>
              </p:custDataLst>
            </p:nvPr>
          </p:nvSpPr>
          <p:spPr>
            <a:xfrm>
              <a:off x="6081" y="11333"/>
              <a:ext cx="828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一般村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5" name="矩形 94"/>
            <p:cNvSpPr/>
            <p:nvPr>
              <p:custDataLst>
                <p:tags r:id="rId22"/>
              </p:custDataLst>
            </p:nvPr>
          </p:nvSpPr>
          <p:spPr>
            <a:xfrm>
              <a:off x="4671" y="10838"/>
              <a:ext cx="828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中心村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97" name="椭圆 96"/>
            <p:cNvSpPr/>
            <p:nvPr>
              <p:custDataLst>
                <p:tags r:id="rId23"/>
              </p:custDataLst>
            </p:nvPr>
          </p:nvSpPr>
          <p:spPr>
            <a:xfrm>
              <a:off x="4482" y="11024"/>
              <a:ext cx="188" cy="18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just"/>
              <a:endParaRPr lang="zh-CN" altLang="en-US" b="1">
                <a:solidFill>
                  <a:srgbClr val="0070C0"/>
                </a:solidFill>
              </a:endParaRPr>
            </a:p>
          </p:txBody>
        </p:sp>
        <p:grpSp>
          <p:nvGrpSpPr>
            <p:cNvPr id="99" name="组合 98"/>
            <p:cNvGrpSpPr/>
            <p:nvPr/>
          </p:nvGrpSpPr>
          <p:grpSpPr>
            <a:xfrm>
              <a:off x="5235" y="11895"/>
              <a:ext cx="1016" cy="254"/>
              <a:chOff x="228658" y="8605069"/>
              <a:chExt cx="645170" cy="161365"/>
            </a:xfrm>
          </p:grpSpPr>
          <p:sp>
            <p:nvSpPr>
              <p:cNvPr id="100" name="椭圆 99"/>
              <p:cNvSpPr/>
              <p:nvPr>
                <p:custDataLst>
                  <p:tags r:id="rId24"/>
                </p:custDataLst>
              </p:nvPr>
            </p:nvSpPr>
            <p:spPr>
              <a:xfrm>
                <a:off x="228658" y="8646767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01" name="矩形 100"/>
              <p:cNvSpPr/>
              <p:nvPr>
                <p:custDataLst>
                  <p:tags r:id="rId25"/>
                </p:custDataLst>
              </p:nvPr>
            </p:nvSpPr>
            <p:spPr>
              <a:xfrm>
                <a:off x="347891" y="8605069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5" name="椭圆 114"/>
            <p:cNvSpPr/>
            <p:nvPr>
              <p:custDataLst>
                <p:tags r:id="rId26"/>
              </p:custDataLst>
            </p:nvPr>
          </p:nvSpPr>
          <p:spPr>
            <a:xfrm>
              <a:off x="4087" y="11145"/>
              <a:ext cx="252" cy="25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16" name="矩形 115"/>
            <p:cNvSpPr/>
            <p:nvPr>
              <p:custDataLst>
                <p:tags r:id="rId27"/>
              </p:custDataLst>
            </p:nvPr>
          </p:nvSpPr>
          <p:spPr>
            <a:xfrm>
              <a:off x="3072" y="10891"/>
              <a:ext cx="1094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光禄镇区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grpSp>
          <p:nvGrpSpPr>
            <p:cNvPr id="117" name="组合 116"/>
            <p:cNvGrpSpPr/>
            <p:nvPr/>
          </p:nvGrpSpPr>
          <p:grpSpPr>
            <a:xfrm>
              <a:off x="584" y="13782"/>
              <a:ext cx="3036" cy="1199"/>
              <a:chOff x="370740" y="8751767"/>
              <a:chExt cx="1927662" cy="761629"/>
            </a:xfrm>
          </p:grpSpPr>
          <p:sp>
            <p:nvSpPr>
              <p:cNvPr id="118" name="文本框 11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370740" y="8751767"/>
                <a:ext cx="1927662" cy="7616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镇区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中心村</a:t>
                </a: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一般村</a:t>
                </a:r>
                <a:endPara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119" name="组合 118"/>
              <p:cNvGrpSpPr/>
              <p:nvPr/>
            </p:nvGrpSpPr>
            <p:grpSpPr>
              <a:xfrm>
                <a:off x="941195" y="8757139"/>
                <a:ext cx="510792" cy="745253"/>
                <a:chOff x="941195" y="8757139"/>
                <a:chExt cx="510792" cy="745253"/>
              </a:xfrm>
            </p:grpSpPr>
            <p:sp>
              <p:nvSpPr>
                <p:cNvPr id="120" name="矩形 119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949569" y="8757139"/>
                  <a:ext cx="502418" cy="17082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1" name="矩形 120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946219" y="9040167"/>
                  <a:ext cx="502418" cy="17082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2" name="矩形 121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941195" y="9331570"/>
                  <a:ext cx="502418" cy="170822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3" name="椭圆 122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107847" y="9347744"/>
                  <a:ext cx="119529" cy="11952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4" name="椭圆 123"/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109522" y="9068065"/>
                  <a:ext cx="119529" cy="11952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5" name="椭圆 124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111196" y="8768092"/>
                  <a:ext cx="149871" cy="149871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algn="ctr"/>
                  <a:endParaRPr lang="zh-CN" altLang="en-US" b="1">
                    <a:solidFill>
                      <a:srgbClr val="0070C0"/>
                    </a:solidFill>
                  </a:endParaRPr>
                </a:p>
              </p:txBody>
            </p:sp>
          </p:grpSp>
        </p:grpSp>
        <p:grpSp>
          <p:nvGrpSpPr>
            <p:cNvPr id="126" name="组合 125"/>
            <p:cNvGrpSpPr/>
            <p:nvPr/>
          </p:nvGrpSpPr>
          <p:grpSpPr>
            <a:xfrm>
              <a:off x="4482" y="12269"/>
              <a:ext cx="1017" cy="255"/>
              <a:chOff x="304906" y="7632735"/>
              <a:chExt cx="645712" cy="161802"/>
            </a:xfrm>
          </p:grpSpPr>
          <p:sp>
            <p:nvSpPr>
              <p:cNvPr id="127" name="椭圆 126"/>
              <p:cNvSpPr/>
              <p:nvPr>
                <p:custDataLst>
                  <p:tags r:id="rId35"/>
                </p:custDataLst>
              </p:nvPr>
            </p:nvSpPr>
            <p:spPr>
              <a:xfrm>
                <a:off x="304906" y="7675008"/>
                <a:ext cx="119529" cy="119529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endParaRPr lang="zh-CN" altLang="en-US" b="1">
                  <a:solidFill>
                    <a:srgbClr val="0070C0"/>
                  </a:solidFill>
                </a:endParaRPr>
              </a:p>
            </p:txBody>
          </p:sp>
          <p:sp>
            <p:nvSpPr>
              <p:cNvPr id="128" name="矩形 127"/>
              <p:cNvSpPr/>
              <p:nvPr>
                <p:custDataLst>
                  <p:tags r:id="rId36"/>
                </p:custDataLst>
              </p:nvPr>
            </p:nvSpPr>
            <p:spPr>
              <a:xfrm>
                <a:off x="424681" y="7632735"/>
                <a:ext cx="525937" cy="161365"/>
              </a:xfrm>
              <a:prstGeom prst="rect">
                <a:avLst/>
              </a:prstGeom>
              <a:solidFill>
                <a:schemeClr val="bg1">
                  <a:alpha val="79000"/>
                </a:schemeClr>
              </a:solidFill>
              <a:ln>
                <a:solidFill>
                  <a:schemeClr val="tx1">
                    <a:alpha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p>
                <a:pPr algn="ctr"/>
                <a:r>
                  <a:rPr lang="zh-CN" altLang="en-US" sz="900" dirty="0">
                    <a:solidFill>
                      <a:schemeClr val="tx1"/>
                    </a:solidFill>
                  </a:rPr>
                  <a:t>一般村</a:t>
                </a:r>
                <a:endParaRPr lang="zh-CN" altLang="en-US" sz="9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9" name="椭圆 128"/>
            <p:cNvSpPr/>
            <p:nvPr>
              <p:custDataLst>
                <p:tags r:id="rId37"/>
              </p:custDataLst>
            </p:nvPr>
          </p:nvSpPr>
          <p:spPr>
            <a:xfrm>
              <a:off x="5818" y="10019"/>
              <a:ext cx="188" cy="18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30" name="矩形 129"/>
            <p:cNvSpPr/>
            <p:nvPr>
              <p:custDataLst>
                <p:tags r:id="rId38"/>
              </p:custDataLst>
            </p:nvPr>
          </p:nvSpPr>
          <p:spPr>
            <a:xfrm>
              <a:off x="6006" y="9900"/>
              <a:ext cx="828" cy="25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tx1">
                  <a:alpha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zh-CN" altLang="en-US" sz="900" dirty="0">
                  <a:solidFill>
                    <a:schemeClr val="tx1"/>
                  </a:solidFill>
                </a:rPr>
                <a:t>一般村</a:t>
              </a:r>
              <a:endParaRPr lang="zh-CN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134" name="椭圆 133"/>
            <p:cNvSpPr/>
            <p:nvPr>
              <p:custDataLst>
                <p:tags r:id="rId39"/>
              </p:custDataLst>
            </p:nvPr>
          </p:nvSpPr>
          <p:spPr>
            <a:xfrm>
              <a:off x="5892" y="11399"/>
              <a:ext cx="188" cy="18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</p:grpSp>
      <p:sp>
        <p:nvSpPr>
          <p:cNvPr id="2" name="椭圆 1"/>
          <p:cNvSpPr/>
          <p:nvPr>
            <p:custDataLst>
              <p:tags r:id="rId40"/>
            </p:custDataLst>
          </p:nvPr>
        </p:nvSpPr>
        <p:spPr>
          <a:xfrm>
            <a:off x="4512247" y="9016096"/>
            <a:ext cx="163420" cy="14465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41"/>
            </p:custDataLst>
          </p:nvPr>
        </p:nvSpPr>
        <p:spPr>
          <a:xfrm>
            <a:off x="4656716" y="8848551"/>
            <a:ext cx="718770" cy="19526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中心村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b="11767"/>
          <a:stretch>
            <a:fillRect/>
          </a:stretch>
        </p:blipFill>
        <p:spPr>
          <a:xfrm>
            <a:off x="-32728" y="1"/>
            <a:ext cx="9666656" cy="12801600"/>
          </a:xfrm>
          <a:prstGeom prst="rect">
            <a:avLst/>
          </a:prstGeom>
        </p:spPr>
      </p:pic>
      <p:sp>
        <p:nvSpPr>
          <p:cNvPr id="2" name="光禄镇边界"/>
          <p:cNvSpPr/>
          <p:nvPr>
            <p:custDataLst>
              <p:tags r:id="rId2"/>
            </p:custDataLst>
          </p:nvPr>
        </p:nvSpPr>
        <p:spPr>
          <a:xfrm>
            <a:off x="120650" y="929005"/>
            <a:ext cx="9319895" cy="9029065"/>
          </a:xfrm>
          <a:custGeom>
            <a:avLst/>
            <a:gdLst>
              <a:gd name="connsiteX0" fmla="*/ 4624 w 13505"/>
              <a:gd name="connsiteY0" fmla="*/ 3373 h 11790"/>
              <a:gd name="connsiteX1" fmla="*/ 4905 w 13505"/>
              <a:gd name="connsiteY1" fmla="*/ 3428 h 11790"/>
              <a:gd name="connsiteX2" fmla="*/ 5154 w 13505"/>
              <a:gd name="connsiteY2" fmla="*/ 4398 h 11790"/>
              <a:gd name="connsiteX3" fmla="*/ 5374 w 13505"/>
              <a:gd name="connsiteY3" fmla="*/ 4338 h 11790"/>
              <a:gd name="connsiteX4" fmla="*/ 5594 w 13505"/>
              <a:gd name="connsiteY4" fmla="*/ 4578 h 11790"/>
              <a:gd name="connsiteX5" fmla="*/ 5354 w 13505"/>
              <a:gd name="connsiteY5" fmla="*/ 4998 h 11790"/>
              <a:gd name="connsiteX6" fmla="*/ 5334 w 13505"/>
              <a:gd name="connsiteY6" fmla="*/ 5298 h 11790"/>
              <a:gd name="connsiteX7" fmla="*/ 5544 w 13505"/>
              <a:gd name="connsiteY7" fmla="*/ 5495 h 11790"/>
              <a:gd name="connsiteX8" fmla="*/ 5492 w 13505"/>
              <a:gd name="connsiteY8" fmla="*/ 5914 h 11790"/>
              <a:gd name="connsiteX9" fmla="*/ 5820 w 13505"/>
              <a:gd name="connsiteY9" fmla="*/ 5857 h 11790"/>
              <a:gd name="connsiteX10" fmla="*/ 5999 w 13505"/>
              <a:gd name="connsiteY10" fmla="*/ 5907 h 11790"/>
              <a:gd name="connsiteX11" fmla="*/ 6175 w 13505"/>
              <a:gd name="connsiteY11" fmla="*/ 5758 h 11790"/>
              <a:gd name="connsiteX12" fmla="*/ 6430 w 13505"/>
              <a:gd name="connsiteY12" fmla="*/ 5403 h 11790"/>
              <a:gd name="connsiteX13" fmla="*/ 6649 w 13505"/>
              <a:gd name="connsiteY13" fmla="*/ 5244 h 11790"/>
              <a:gd name="connsiteX14" fmla="*/ 6746 w 13505"/>
              <a:gd name="connsiteY14" fmla="*/ 5113 h 11790"/>
              <a:gd name="connsiteX15" fmla="*/ 7075 w 13505"/>
              <a:gd name="connsiteY15" fmla="*/ 4933 h 11790"/>
              <a:gd name="connsiteX16" fmla="*/ 7212 w 13505"/>
              <a:gd name="connsiteY16" fmla="*/ 4835 h 11790"/>
              <a:gd name="connsiteX17" fmla="*/ 7333 w 13505"/>
              <a:gd name="connsiteY17" fmla="*/ 4979 h 11790"/>
              <a:gd name="connsiteX18" fmla="*/ 7655 w 13505"/>
              <a:gd name="connsiteY18" fmla="*/ 5061 h 11790"/>
              <a:gd name="connsiteX19" fmla="*/ 7846 w 13505"/>
              <a:gd name="connsiteY19" fmla="*/ 4939 h 11790"/>
              <a:gd name="connsiteX20" fmla="*/ 7961 w 13505"/>
              <a:gd name="connsiteY20" fmla="*/ 4686 h 11790"/>
              <a:gd name="connsiteX21" fmla="*/ 8057 w 13505"/>
              <a:gd name="connsiteY21" fmla="*/ 4804 h 11790"/>
              <a:gd name="connsiteX22" fmla="*/ 8027 w 13505"/>
              <a:gd name="connsiteY22" fmla="*/ 4886 h 11790"/>
              <a:gd name="connsiteX23" fmla="*/ 8155 w 13505"/>
              <a:gd name="connsiteY23" fmla="*/ 5062 h 11790"/>
              <a:gd name="connsiteX24" fmla="*/ 8109 w 13505"/>
              <a:gd name="connsiteY24" fmla="*/ 5310 h 11790"/>
              <a:gd name="connsiteX25" fmla="*/ 8150 w 13505"/>
              <a:gd name="connsiteY25" fmla="*/ 5416 h 11790"/>
              <a:gd name="connsiteX26" fmla="*/ 8190 w 13505"/>
              <a:gd name="connsiteY26" fmla="*/ 5530 h 11790"/>
              <a:gd name="connsiteX27" fmla="*/ 8386 w 13505"/>
              <a:gd name="connsiteY27" fmla="*/ 5635 h 11790"/>
              <a:gd name="connsiteX28" fmla="*/ 8547 w 13505"/>
              <a:gd name="connsiteY28" fmla="*/ 5459 h 11790"/>
              <a:gd name="connsiteX29" fmla="*/ 8836 w 13505"/>
              <a:gd name="connsiteY29" fmla="*/ 5429 h 11790"/>
              <a:gd name="connsiteX30" fmla="*/ 9101 w 13505"/>
              <a:gd name="connsiteY30" fmla="*/ 5600 h 11790"/>
              <a:gd name="connsiteX31" fmla="*/ 9274 w 13505"/>
              <a:gd name="connsiteY31" fmla="*/ 5614 h 11790"/>
              <a:gd name="connsiteX32" fmla="*/ 9359 w 13505"/>
              <a:gd name="connsiteY32" fmla="*/ 5762 h 11790"/>
              <a:gd name="connsiteX33" fmla="*/ 9619 w 13505"/>
              <a:gd name="connsiteY33" fmla="*/ 5570 h 11790"/>
              <a:gd name="connsiteX34" fmla="*/ 10126 w 13505"/>
              <a:gd name="connsiteY34" fmla="*/ 5760 h 11790"/>
              <a:gd name="connsiteX35" fmla="*/ 10443 w 13505"/>
              <a:gd name="connsiteY35" fmla="*/ 5905 h 11790"/>
              <a:gd name="connsiteX36" fmla="*/ 10592 w 13505"/>
              <a:gd name="connsiteY36" fmla="*/ 5847 h 11790"/>
              <a:gd name="connsiteX37" fmla="*/ 10961 w 13505"/>
              <a:gd name="connsiteY37" fmla="*/ 5606 h 11790"/>
              <a:gd name="connsiteX38" fmla="*/ 11311 w 13505"/>
              <a:gd name="connsiteY38" fmla="*/ 5735 h 11790"/>
              <a:gd name="connsiteX39" fmla="*/ 10981 w 13505"/>
              <a:gd name="connsiteY39" fmla="*/ 5882 h 11790"/>
              <a:gd name="connsiteX40" fmla="*/ 10853 w 13505"/>
              <a:gd name="connsiteY40" fmla="*/ 6101 h 11790"/>
              <a:gd name="connsiteX41" fmla="*/ 10658 w 13505"/>
              <a:gd name="connsiteY41" fmla="*/ 6210 h 11790"/>
              <a:gd name="connsiteX42" fmla="*/ 10770 w 13505"/>
              <a:gd name="connsiteY42" fmla="*/ 6311 h 11790"/>
              <a:gd name="connsiteX43" fmla="*/ 11045 w 13505"/>
              <a:gd name="connsiteY43" fmla="*/ 6273 h 11790"/>
              <a:gd name="connsiteX44" fmla="*/ 11307 w 13505"/>
              <a:gd name="connsiteY44" fmla="*/ 6325 h 11790"/>
              <a:gd name="connsiteX45" fmla="*/ 11690 w 13505"/>
              <a:gd name="connsiteY45" fmla="*/ 6663 h 11790"/>
              <a:gd name="connsiteX46" fmla="*/ 11912 w 13505"/>
              <a:gd name="connsiteY46" fmla="*/ 6980 h 11790"/>
              <a:gd name="connsiteX47" fmla="*/ 11812 w 13505"/>
              <a:gd name="connsiteY47" fmla="*/ 7382 h 11790"/>
              <a:gd name="connsiteX48" fmla="*/ 11992 w 13505"/>
              <a:gd name="connsiteY48" fmla="*/ 7666 h 11790"/>
              <a:gd name="connsiteX49" fmla="*/ 11805 w 13505"/>
              <a:gd name="connsiteY49" fmla="*/ 7912 h 11790"/>
              <a:gd name="connsiteX50" fmla="*/ 12042 w 13505"/>
              <a:gd name="connsiteY50" fmla="*/ 8229 h 11790"/>
              <a:gd name="connsiteX51" fmla="*/ 12405 w 13505"/>
              <a:gd name="connsiteY51" fmla="*/ 8008 h 11790"/>
              <a:gd name="connsiteX52" fmla="*/ 12555 w 13505"/>
              <a:gd name="connsiteY52" fmla="*/ 7855 h 11790"/>
              <a:gd name="connsiteX53" fmla="*/ 12761 w 13505"/>
              <a:gd name="connsiteY53" fmla="*/ 7746 h 11790"/>
              <a:gd name="connsiteX54" fmla="*/ 12891 w 13505"/>
              <a:gd name="connsiteY54" fmla="*/ 7927 h 11790"/>
              <a:gd name="connsiteX55" fmla="*/ 12846 w 13505"/>
              <a:gd name="connsiteY55" fmla="*/ 8272 h 11790"/>
              <a:gd name="connsiteX56" fmla="*/ 12998 w 13505"/>
              <a:gd name="connsiteY56" fmla="*/ 8344 h 11790"/>
              <a:gd name="connsiteX57" fmla="*/ 13269 w 13505"/>
              <a:gd name="connsiteY57" fmla="*/ 7853 h 11790"/>
              <a:gd name="connsiteX58" fmla="*/ 13496 w 13505"/>
              <a:gd name="connsiteY58" fmla="*/ 8209 h 11790"/>
              <a:gd name="connsiteX59" fmla="*/ 12877 w 13505"/>
              <a:gd name="connsiteY59" fmla="*/ 8652 h 11790"/>
              <a:gd name="connsiteX60" fmla="*/ 12583 w 13505"/>
              <a:gd name="connsiteY60" fmla="*/ 8648 h 11790"/>
              <a:gd name="connsiteX61" fmla="*/ 12531 w 13505"/>
              <a:gd name="connsiteY61" fmla="*/ 8832 h 11790"/>
              <a:gd name="connsiteX62" fmla="*/ 12302 w 13505"/>
              <a:gd name="connsiteY62" fmla="*/ 8889 h 11790"/>
              <a:gd name="connsiteX63" fmla="*/ 12254 w 13505"/>
              <a:gd name="connsiteY63" fmla="*/ 9307 h 11790"/>
              <a:gd name="connsiteX64" fmla="*/ 12027 w 13505"/>
              <a:gd name="connsiteY64" fmla="*/ 9135 h 11790"/>
              <a:gd name="connsiteX65" fmla="*/ 11787 w 13505"/>
              <a:gd name="connsiteY65" fmla="*/ 9566 h 11790"/>
              <a:gd name="connsiteX66" fmla="*/ 11434 w 13505"/>
              <a:gd name="connsiteY66" fmla="*/ 9598 h 11790"/>
              <a:gd name="connsiteX67" fmla="*/ 10936 w 13505"/>
              <a:gd name="connsiteY67" fmla="*/ 9621 h 11790"/>
              <a:gd name="connsiteX68" fmla="*/ 10643 w 13505"/>
              <a:gd name="connsiteY68" fmla="*/ 9782 h 11790"/>
              <a:gd name="connsiteX69" fmla="*/ 10377 w 13505"/>
              <a:gd name="connsiteY69" fmla="*/ 9959 h 11790"/>
              <a:gd name="connsiteX70" fmla="*/ 10231 w 13505"/>
              <a:gd name="connsiteY70" fmla="*/ 10202 h 11790"/>
              <a:gd name="connsiteX71" fmla="*/ 9806 w 13505"/>
              <a:gd name="connsiteY71" fmla="*/ 10437 h 11790"/>
              <a:gd name="connsiteX72" fmla="*/ 9514 w 13505"/>
              <a:gd name="connsiteY72" fmla="*/ 10538 h 11790"/>
              <a:gd name="connsiteX73" fmla="*/ 9069 w 13505"/>
              <a:gd name="connsiteY73" fmla="*/ 10842 h 11790"/>
              <a:gd name="connsiteX74" fmla="*/ 9272 w 13505"/>
              <a:gd name="connsiteY74" fmla="*/ 11247 h 11790"/>
              <a:gd name="connsiteX75" fmla="*/ 8791 w 13505"/>
              <a:gd name="connsiteY75" fmla="*/ 11260 h 11790"/>
              <a:gd name="connsiteX76" fmla="*/ 8646 w 13505"/>
              <a:gd name="connsiteY76" fmla="*/ 11395 h 11790"/>
              <a:gd name="connsiteX77" fmla="*/ 8214 w 13505"/>
              <a:gd name="connsiteY77" fmla="*/ 11397 h 11790"/>
              <a:gd name="connsiteX78" fmla="*/ 8131 w 13505"/>
              <a:gd name="connsiteY78" fmla="*/ 11767 h 11790"/>
              <a:gd name="connsiteX79" fmla="*/ 6949 w 13505"/>
              <a:gd name="connsiteY79" fmla="*/ 11743 h 11790"/>
              <a:gd name="connsiteX80" fmla="*/ 6629 w 13505"/>
              <a:gd name="connsiteY80" fmla="*/ 11328 h 11790"/>
              <a:gd name="connsiteX81" fmla="*/ 6172 w 13505"/>
              <a:gd name="connsiteY81" fmla="*/ 11538 h 11790"/>
              <a:gd name="connsiteX82" fmla="*/ 5827 w 13505"/>
              <a:gd name="connsiteY82" fmla="*/ 11434 h 11790"/>
              <a:gd name="connsiteX83" fmla="*/ 5734 w 13505"/>
              <a:gd name="connsiteY83" fmla="*/ 11215 h 11790"/>
              <a:gd name="connsiteX84" fmla="*/ 5520 w 13505"/>
              <a:gd name="connsiteY84" fmla="*/ 11205 h 11790"/>
              <a:gd name="connsiteX85" fmla="*/ 5610 w 13505"/>
              <a:gd name="connsiteY85" fmla="*/ 10739 h 11790"/>
              <a:gd name="connsiteX86" fmla="*/ 5210 w 13505"/>
              <a:gd name="connsiteY86" fmla="*/ 10848 h 11790"/>
              <a:gd name="connsiteX87" fmla="*/ 5405 w 13505"/>
              <a:gd name="connsiteY87" fmla="*/ 10944 h 11790"/>
              <a:gd name="connsiteX88" fmla="*/ 5461 w 13505"/>
              <a:gd name="connsiteY88" fmla="*/ 11213 h 11790"/>
              <a:gd name="connsiteX89" fmla="*/ 5251 w 13505"/>
              <a:gd name="connsiteY89" fmla="*/ 11339 h 11790"/>
              <a:gd name="connsiteX90" fmla="*/ 4974 w 13505"/>
              <a:gd name="connsiteY90" fmla="*/ 10990 h 11790"/>
              <a:gd name="connsiteX91" fmla="*/ 4541 w 13505"/>
              <a:gd name="connsiteY91" fmla="*/ 11153 h 11790"/>
              <a:gd name="connsiteX92" fmla="*/ 3694 w 13505"/>
              <a:gd name="connsiteY92" fmla="*/ 11082 h 11790"/>
              <a:gd name="connsiteX93" fmla="*/ 3148 w 13505"/>
              <a:gd name="connsiteY93" fmla="*/ 11448 h 11790"/>
              <a:gd name="connsiteX94" fmla="*/ 2763 w 13505"/>
              <a:gd name="connsiteY94" fmla="*/ 11509 h 11790"/>
              <a:gd name="connsiteX95" fmla="*/ 2428 w 13505"/>
              <a:gd name="connsiteY95" fmla="*/ 11664 h 11790"/>
              <a:gd name="connsiteX96" fmla="*/ 1971 w 13505"/>
              <a:gd name="connsiteY96" fmla="*/ 11772 h 11790"/>
              <a:gd name="connsiteX97" fmla="*/ 2000 w 13505"/>
              <a:gd name="connsiteY97" fmla="*/ 11551 h 11790"/>
              <a:gd name="connsiteX98" fmla="*/ 2275 w 13505"/>
              <a:gd name="connsiteY98" fmla="*/ 11321 h 11790"/>
              <a:gd name="connsiteX99" fmla="*/ 2753 w 13505"/>
              <a:gd name="connsiteY99" fmla="*/ 11220 h 11790"/>
              <a:gd name="connsiteX100" fmla="*/ 2578 w 13505"/>
              <a:gd name="connsiteY100" fmla="*/ 10877 h 11790"/>
              <a:gd name="connsiteX101" fmla="*/ 2246 w 13505"/>
              <a:gd name="connsiteY101" fmla="*/ 10714 h 11790"/>
              <a:gd name="connsiteX102" fmla="*/ 2088 w 13505"/>
              <a:gd name="connsiteY102" fmla="*/ 10502 h 11790"/>
              <a:gd name="connsiteX103" fmla="*/ 1853 w 13505"/>
              <a:gd name="connsiteY103" fmla="*/ 10417 h 11790"/>
              <a:gd name="connsiteX104" fmla="*/ 1732 w 13505"/>
              <a:gd name="connsiteY104" fmla="*/ 10234 h 11790"/>
              <a:gd name="connsiteX105" fmla="*/ 1357 w 13505"/>
              <a:gd name="connsiteY105" fmla="*/ 9839 h 11790"/>
              <a:gd name="connsiteX106" fmla="*/ 1125 w 13505"/>
              <a:gd name="connsiteY106" fmla="*/ 9437 h 11790"/>
              <a:gd name="connsiteX107" fmla="*/ 1746 w 13505"/>
              <a:gd name="connsiteY107" fmla="*/ 9741 h 11790"/>
              <a:gd name="connsiteX108" fmla="*/ 2059 w 13505"/>
              <a:gd name="connsiteY108" fmla="*/ 9753 h 11790"/>
              <a:gd name="connsiteX109" fmla="*/ 2434 w 13505"/>
              <a:gd name="connsiteY109" fmla="*/ 9988 h 11790"/>
              <a:gd name="connsiteX110" fmla="*/ 2859 w 13505"/>
              <a:gd name="connsiteY110" fmla="*/ 9619 h 11790"/>
              <a:gd name="connsiteX111" fmla="*/ 3047 w 13505"/>
              <a:gd name="connsiteY111" fmla="*/ 9325 h 11790"/>
              <a:gd name="connsiteX112" fmla="*/ 2857 w 13505"/>
              <a:gd name="connsiteY112" fmla="*/ 9345 h 11790"/>
              <a:gd name="connsiteX113" fmla="*/ 2886 w 13505"/>
              <a:gd name="connsiteY113" fmla="*/ 9074 h 11790"/>
              <a:gd name="connsiteX114" fmla="*/ 2835 w 13505"/>
              <a:gd name="connsiteY114" fmla="*/ 8744 h 11790"/>
              <a:gd name="connsiteX115" fmla="*/ 3191 w 13505"/>
              <a:gd name="connsiteY115" fmla="*/ 8649 h 11790"/>
              <a:gd name="connsiteX116" fmla="*/ 3640 w 13505"/>
              <a:gd name="connsiteY116" fmla="*/ 8385 h 11790"/>
              <a:gd name="connsiteX117" fmla="*/ 4130 w 13505"/>
              <a:gd name="connsiteY117" fmla="*/ 8160 h 11790"/>
              <a:gd name="connsiteX118" fmla="*/ 3359 w 13505"/>
              <a:gd name="connsiteY118" fmla="*/ 7424 h 11790"/>
              <a:gd name="connsiteX119" fmla="*/ 3682 w 13505"/>
              <a:gd name="connsiteY119" fmla="*/ 7136 h 11790"/>
              <a:gd name="connsiteX120" fmla="*/ 4057 w 13505"/>
              <a:gd name="connsiteY120" fmla="*/ 6606 h 11790"/>
              <a:gd name="connsiteX121" fmla="*/ 3957 w 13505"/>
              <a:gd name="connsiteY121" fmla="*/ 6425 h 11790"/>
              <a:gd name="connsiteX122" fmla="*/ 4120 w 13505"/>
              <a:gd name="connsiteY122" fmla="*/ 6101 h 11790"/>
              <a:gd name="connsiteX123" fmla="*/ 4378 w 13505"/>
              <a:gd name="connsiteY123" fmla="*/ 5986 h 11790"/>
              <a:gd name="connsiteX124" fmla="*/ 4581 w 13505"/>
              <a:gd name="connsiteY124" fmla="*/ 5775 h 11790"/>
              <a:gd name="connsiteX125" fmla="*/ 4929 w 13505"/>
              <a:gd name="connsiteY125" fmla="*/ 5522 h 11790"/>
              <a:gd name="connsiteX126" fmla="*/ 4662 w 13505"/>
              <a:gd name="connsiteY126" fmla="*/ 5278 h 11790"/>
              <a:gd name="connsiteX127" fmla="*/ 4487 w 13505"/>
              <a:gd name="connsiteY127" fmla="*/ 5293 h 11790"/>
              <a:gd name="connsiteX128" fmla="*/ 4409 w 13505"/>
              <a:gd name="connsiteY128" fmla="*/ 5176 h 11790"/>
              <a:gd name="connsiteX129" fmla="*/ 4105 w 13505"/>
              <a:gd name="connsiteY129" fmla="*/ 5235 h 11790"/>
              <a:gd name="connsiteX130" fmla="*/ 4063 w 13505"/>
              <a:gd name="connsiteY130" fmla="*/ 5429 h 11790"/>
              <a:gd name="connsiteX131" fmla="*/ 3886 w 13505"/>
              <a:gd name="connsiteY131" fmla="*/ 5463 h 11790"/>
              <a:gd name="connsiteX132" fmla="*/ 3852 w 13505"/>
              <a:gd name="connsiteY132" fmla="*/ 5618 h 11790"/>
              <a:gd name="connsiteX133" fmla="*/ 3697 w 13505"/>
              <a:gd name="connsiteY133" fmla="*/ 5675 h 11790"/>
              <a:gd name="connsiteX134" fmla="*/ 3454 w 13505"/>
              <a:gd name="connsiteY134" fmla="*/ 5889 h 11790"/>
              <a:gd name="connsiteX135" fmla="*/ 3300 w 13505"/>
              <a:gd name="connsiteY135" fmla="*/ 5744 h 11790"/>
              <a:gd name="connsiteX136" fmla="*/ 3014 w 13505"/>
              <a:gd name="connsiteY136" fmla="*/ 5812 h 11790"/>
              <a:gd name="connsiteX137" fmla="*/ 2608 w 13505"/>
              <a:gd name="connsiteY137" fmla="*/ 5444 h 11790"/>
              <a:gd name="connsiteX138" fmla="*/ 2723 w 13505"/>
              <a:gd name="connsiteY138" fmla="*/ 5045 h 11790"/>
              <a:gd name="connsiteX139" fmla="*/ 2494 w 13505"/>
              <a:gd name="connsiteY139" fmla="*/ 5221 h 11790"/>
              <a:gd name="connsiteX140" fmla="*/ 2070 w 13505"/>
              <a:gd name="connsiteY140" fmla="*/ 4798 h 11790"/>
              <a:gd name="connsiteX141" fmla="*/ 1465 w 13505"/>
              <a:gd name="connsiteY141" fmla="*/ 4519 h 11790"/>
              <a:gd name="connsiteX142" fmla="*/ 1536 w 13505"/>
              <a:gd name="connsiteY142" fmla="*/ 4153 h 11790"/>
              <a:gd name="connsiteX143" fmla="*/ 1392 w 13505"/>
              <a:gd name="connsiteY143" fmla="*/ 3952 h 11790"/>
              <a:gd name="connsiteX144" fmla="*/ 1174 w 13505"/>
              <a:gd name="connsiteY144" fmla="*/ 3941 h 11790"/>
              <a:gd name="connsiteX145" fmla="*/ 1083 w 13505"/>
              <a:gd name="connsiteY145" fmla="*/ 3731 h 11790"/>
              <a:gd name="connsiteX146" fmla="*/ 907 w 13505"/>
              <a:gd name="connsiteY146" fmla="*/ 3780 h 11790"/>
              <a:gd name="connsiteX147" fmla="*/ 697 w 13505"/>
              <a:gd name="connsiteY147" fmla="*/ 3619 h 11790"/>
              <a:gd name="connsiteX148" fmla="*/ 652 w 13505"/>
              <a:gd name="connsiteY148" fmla="*/ 3330 h 11790"/>
              <a:gd name="connsiteX149" fmla="*/ 201 w 13505"/>
              <a:gd name="connsiteY149" fmla="*/ 3695 h 11790"/>
              <a:gd name="connsiteX150" fmla="*/ 5 w 13505"/>
              <a:gd name="connsiteY150" fmla="*/ 3365 h 11790"/>
              <a:gd name="connsiteX151" fmla="*/ 92 w 13505"/>
              <a:gd name="connsiteY151" fmla="*/ 2894 h 11790"/>
              <a:gd name="connsiteX152" fmla="*/ 464 w 13505"/>
              <a:gd name="connsiteY152" fmla="*/ 2809 h 11790"/>
              <a:gd name="connsiteX153" fmla="*/ 22 w 13505"/>
              <a:gd name="connsiteY153" fmla="*/ 2476 h 11790"/>
              <a:gd name="connsiteX154" fmla="*/ 862 w 13505"/>
              <a:gd name="connsiteY154" fmla="*/ 2533 h 11790"/>
              <a:gd name="connsiteX155" fmla="*/ 753 w 13505"/>
              <a:gd name="connsiteY155" fmla="*/ 2036 h 11790"/>
              <a:gd name="connsiteX156" fmla="*/ 627 w 13505"/>
              <a:gd name="connsiteY156" fmla="*/ 1934 h 11790"/>
              <a:gd name="connsiteX157" fmla="*/ 436 w 13505"/>
              <a:gd name="connsiteY157" fmla="*/ 2086 h 11790"/>
              <a:gd name="connsiteX158" fmla="*/ 312 w 13505"/>
              <a:gd name="connsiteY158" fmla="*/ 1874 h 11790"/>
              <a:gd name="connsiteX159" fmla="*/ 362 w 13505"/>
              <a:gd name="connsiteY159" fmla="*/ 1787 h 11790"/>
              <a:gd name="connsiteX160" fmla="*/ 358 w 13505"/>
              <a:gd name="connsiteY160" fmla="*/ 1668 h 11790"/>
              <a:gd name="connsiteX161" fmla="*/ 553 w 13505"/>
              <a:gd name="connsiteY161" fmla="*/ 1569 h 11790"/>
              <a:gd name="connsiteX162" fmla="*/ 587 w 13505"/>
              <a:gd name="connsiteY162" fmla="*/ 1298 h 11790"/>
              <a:gd name="connsiteX163" fmla="*/ 515 w 13505"/>
              <a:gd name="connsiteY163" fmla="*/ 942 h 11790"/>
              <a:gd name="connsiteX164" fmla="*/ 545 w 13505"/>
              <a:gd name="connsiteY164" fmla="*/ 634 h 11790"/>
              <a:gd name="connsiteX165" fmla="*/ 741 w 13505"/>
              <a:gd name="connsiteY165" fmla="*/ 639 h 11790"/>
              <a:gd name="connsiteX166" fmla="*/ 966 w 13505"/>
              <a:gd name="connsiteY166" fmla="*/ 609 h 11790"/>
              <a:gd name="connsiteX167" fmla="*/ 1150 w 13505"/>
              <a:gd name="connsiteY167" fmla="*/ 602 h 11790"/>
              <a:gd name="connsiteX168" fmla="*/ 1611 w 13505"/>
              <a:gd name="connsiteY168" fmla="*/ 638 h 11790"/>
              <a:gd name="connsiteX169" fmla="*/ 1739 w 13505"/>
              <a:gd name="connsiteY169" fmla="*/ 565 h 11790"/>
              <a:gd name="connsiteX170" fmla="*/ 1795 w 13505"/>
              <a:gd name="connsiteY170" fmla="*/ 465 h 11790"/>
              <a:gd name="connsiteX171" fmla="*/ 1835 w 13505"/>
              <a:gd name="connsiteY171" fmla="*/ 264 h 11790"/>
              <a:gd name="connsiteX172" fmla="*/ 2343 w 13505"/>
              <a:gd name="connsiteY172" fmla="*/ 502 h 11790"/>
              <a:gd name="connsiteX173" fmla="*/ 2591 w 13505"/>
              <a:gd name="connsiteY173" fmla="*/ 220 h 11790"/>
              <a:gd name="connsiteX174" fmla="*/ 2757 w 13505"/>
              <a:gd name="connsiteY174" fmla="*/ 1 h 11790"/>
              <a:gd name="connsiteX175" fmla="*/ 2810 w 13505"/>
              <a:gd name="connsiteY175" fmla="*/ 147 h 11790"/>
              <a:gd name="connsiteX176" fmla="*/ 3158 w 13505"/>
              <a:gd name="connsiteY176" fmla="*/ 103 h 11790"/>
              <a:gd name="connsiteX177" fmla="*/ 3147 w 13505"/>
              <a:gd name="connsiteY177" fmla="*/ 291 h 11790"/>
              <a:gd name="connsiteX178" fmla="*/ 3414 w 13505"/>
              <a:gd name="connsiteY178" fmla="*/ 462 h 11790"/>
              <a:gd name="connsiteX179" fmla="*/ 3786 w 13505"/>
              <a:gd name="connsiteY179" fmla="*/ 296 h 11790"/>
              <a:gd name="connsiteX180" fmla="*/ 3958 w 13505"/>
              <a:gd name="connsiteY180" fmla="*/ 606 h 11790"/>
              <a:gd name="connsiteX181" fmla="*/ 3666 w 13505"/>
              <a:gd name="connsiteY181" fmla="*/ 966 h 11790"/>
              <a:gd name="connsiteX182" fmla="*/ 4033 w 13505"/>
              <a:gd name="connsiteY182" fmla="*/ 1206 h 11790"/>
              <a:gd name="connsiteX183" fmla="*/ 3982 w 13505"/>
              <a:gd name="connsiteY183" fmla="*/ 1359 h 11790"/>
              <a:gd name="connsiteX184" fmla="*/ 4068 w 13505"/>
              <a:gd name="connsiteY184" fmla="*/ 1551 h 11790"/>
              <a:gd name="connsiteX185" fmla="*/ 3828 w 13505"/>
              <a:gd name="connsiteY185" fmla="*/ 1718 h 11790"/>
              <a:gd name="connsiteX186" fmla="*/ 3851 w 13505"/>
              <a:gd name="connsiteY186" fmla="*/ 2019 h 11790"/>
              <a:gd name="connsiteX187" fmla="*/ 4159 w 13505"/>
              <a:gd name="connsiteY187" fmla="*/ 2072 h 11790"/>
              <a:gd name="connsiteX188" fmla="*/ 4377 w 13505"/>
              <a:gd name="connsiteY188" fmla="*/ 1799 h 11790"/>
              <a:gd name="connsiteX189" fmla="*/ 4430 w 13505"/>
              <a:gd name="connsiteY189" fmla="*/ 2032 h 11790"/>
              <a:gd name="connsiteX190" fmla="*/ 4553 w 13505"/>
              <a:gd name="connsiteY190" fmla="*/ 2221 h 11790"/>
              <a:gd name="connsiteX191" fmla="*/ 4850 w 13505"/>
              <a:gd name="connsiteY191" fmla="*/ 2751 h 11790"/>
              <a:gd name="connsiteX192" fmla="*/ 4310 w 13505"/>
              <a:gd name="connsiteY192" fmla="*/ 3096 h 11790"/>
              <a:gd name="connsiteX193" fmla="*/ 4333 w 13505"/>
              <a:gd name="connsiteY193" fmla="*/ 3336 h 11790"/>
              <a:gd name="connsiteX194" fmla="*/ 4549 w 13505"/>
              <a:gd name="connsiteY194" fmla="*/ 3245 h 11790"/>
              <a:gd name="connsiteX195" fmla="*/ 4624 w 13505"/>
              <a:gd name="connsiteY195" fmla="*/ 3373 h 11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13506" h="11790">
                <a:moveTo>
                  <a:pt x="4624" y="3373"/>
                </a:moveTo>
                <a:cubicBezTo>
                  <a:pt x="4683" y="3404"/>
                  <a:pt x="4817" y="3334"/>
                  <a:pt x="4905" y="3428"/>
                </a:cubicBezTo>
                <a:cubicBezTo>
                  <a:pt x="4993" y="3522"/>
                  <a:pt x="5110" y="4318"/>
                  <a:pt x="5154" y="4398"/>
                </a:cubicBezTo>
                <a:cubicBezTo>
                  <a:pt x="5198" y="4478"/>
                  <a:pt x="5286" y="4302"/>
                  <a:pt x="5374" y="4338"/>
                </a:cubicBezTo>
                <a:cubicBezTo>
                  <a:pt x="5462" y="4374"/>
                  <a:pt x="5598" y="4446"/>
                  <a:pt x="5594" y="4578"/>
                </a:cubicBezTo>
                <a:cubicBezTo>
                  <a:pt x="5590" y="4710"/>
                  <a:pt x="5406" y="4854"/>
                  <a:pt x="5354" y="4998"/>
                </a:cubicBezTo>
                <a:cubicBezTo>
                  <a:pt x="5302" y="5142"/>
                  <a:pt x="5278" y="5170"/>
                  <a:pt x="5334" y="5298"/>
                </a:cubicBezTo>
                <a:cubicBezTo>
                  <a:pt x="5366" y="5381"/>
                  <a:pt x="5515" y="5393"/>
                  <a:pt x="5544" y="5495"/>
                </a:cubicBezTo>
                <a:cubicBezTo>
                  <a:pt x="5573" y="5597"/>
                  <a:pt x="5437" y="5884"/>
                  <a:pt x="5492" y="5914"/>
                </a:cubicBezTo>
                <a:cubicBezTo>
                  <a:pt x="5520" y="5979"/>
                  <a:pt x="5746" y="5855"/>
                  <a:pt x="5820" y="5857"/>
                </a:cubicBezTo>
                <a:cubicBezTo>
                  <a:pt x="5894" y="5859"/>
                  <a:pt x="5923" y="5928"/>
                  <a:pt x="5999" y="5907"/>
                </a:cubicBezTo>
                <a:cubicBezTo>
                  <a:pt x="6075" y="5886"/>
                  <a:pt x="6103" y="5842"/>
                  <a:pt x="6175" y="5758"/>
                </a:cubicBezTo>
                <a:cubicBezTo>
                  <a:pt x="6247" y="5674"/>
                  <a:pt x="6181" y="5564"/>
                  <a:pt x="6430" y="5403"/>
                </a:cubicBezTo>
                <a:cubicBezTo>
                  <a:pt x="6509" y="5317"/>
                  <a:pt x="6552" y="5322"/>
                  <a:pt x="6649" y="5244"/>
                </a:cubicBezTo>
                <a:cubicBezTo>
                  <a:pt x="6746" y="5166"/>
                  <a:pt x="6605" y="5174"/>
                  <a:pt x="6746" y="5113"/>
                </a:cubicBezTo>
                <a:cubicBezTo>
                  <a:pt x="6817" y="5061"/>
                  <a:pt x="7003" y="4978"/>
                  <a:pt x="7075" y="4933"/>
                </a:cubicBezTo>
                <a:cubicBezTo>
                  <a:pt x="7147" y="4888"/>
                  <a:pt x="7142" y="4844"/>
                  <a:pt x="7212" y="4835"/>
                </a:cubicBezTo>
                <a:cubicBezTo>
                  <a:pt x="7255" y="4843"/>
                  <a:pt x="7256" y="4940"/>
                  <a:pt x="7333" y="4979"/>
                </a:cubicBezTo>
                <a:cubicBezTo>
                  <a:pt x="7411" y="5018"/>
                  <a:pt x="7592" y="5088"/>
                  <a:pt x="7655" y="5061"/>
                </a:cubicBezTo>
                <a:cubicBezTo>
                  <a:pt x="7823" y="5053"/>
                  <a:pt x="7789" y="5021"/>
                  <a:pt x="7846" y="4939"/>
                </a:cubicBezTo>
                <a:cubicBezTo>
                  <a:pt x="7903" y="4857"/>
                  <a:pt x="7875" y="4629"/>
                  <a:pt x="7961" y="4686"/>
                </a:cubicBezTo>
                <a:cubicBezTo>
                  <a:pt x="7996" y="4666"/>
                  <a:pt x="8025" y="4744"/>
                  <a:pt x="8057" y="4804"/>
                </a:cubicBezTo>
                <a:cubicBezTo>
                  <a:pt x="8068" y="4837"/>
                  <a:pt x="8011" y="4843"/>
                  <a:pt x="8027" y="4886"/>
                </a:cubicBezTo>
                <a:cubicBezTo>
                  <a:pt x="8043" y="4929"/>
                  <a:pt x="8074" y="4983"/>
                  <a:pt x="8155" y="5062"/>
                </a:cubicBezTo>
                <a:cubicBezTo>
                  <a:pt x="8169" y="5133"/>
                  <a:pt x="8049" y="5261"/>
                  <a:pt x="8109" y="5310"/>
                </a:cubicBezTo>
                <a:cubicBezTo>
                  <a:pt x="8108" y="5369"/>
                  <a:pt x="8137" y="5381"/>
                  <a:pt x="8150" y="5416"/>
                </a:cubicBezTo>
                <a:cubicBezTo>
                  <a:pt x="8163" y="5451"/>
                  <a:pt x="8129" y="5540"/>
                  <a:pt x="8190" y="5530"/>
                </a:cubicBezTo>
                <a:cubicBezTo>
                  <a:pt x="8229" y="5567"/>
                  <a:pt x="8332" y="5662"/>
                  <a:pt x="8386" y="5635"/>
                </a:cubicBezTo>
                <a:cubicBezTo>
                  <a:pt x="8440" y="5608"/>
                  <a:pt x="8459" y="5418"/>
                  <a:pt x="8547" y="5459"/>
                </a:cubicBezTo>
                <a:cubicBezTo>
                  <a:pt x="8635" y="5500"/>
                  <a:pt x="8760" y="5441"/>
                  <a:pt x="8836" y="5429"/>
                </a:cubicBezTo>
                <a:cubicBezTo>
                  <a:pt x="8855" y="5467"/>
                  <a:pt x="8999" y="5598"/>
                  <a:pt x="9101" y="5600"/>
                </a:cubicBezTo>
                <a:cubicBezTo>
                  <a:pt x="9174" y="5631"/>
                  <a:pt x="9190" y="5611"/>
                  <a:pt x="9274" y="5614"/>
                </a:cubicBezTo>
                <a:cubicBezTo>
                  <a:pt x="9317" y="5641"/>
                  <a:pt x="9250" y="5777"/>
                  <a:pt x="9359" y="5762"/>
                </a:cubicBezTo>
                <a:cubicBezTo>
                  <a:pt x="9436" y="5725"/>
                  <a:pt x="9390" y="5635"/>
                  <a:pt x="9619" y="5570"/>
                </a:cubicBezTo>
                <a:cubicBezTo>
                  <a:pt x="9742" y="5568"/>
                  <a:pt x="9973" y="5755"/>
                  <a:pt x="10126" y="5760"/>
                </a:cubicBezTo>
                <a:cubicBezTo>
                  <a:pt x="10279" y="5765"/>
                  <a:pt x="10383" y="5973"/>
                  <a:pt x="10443" y="5905"/>
                </a:cubicBezTo>
                <a:cubicBezTo>
                  <a:pt x="10521" y="5920"/>
                  <a:pt x="10506" y="5897"/>
                  <a:pt x="10592" y="5847"/>
                </a:cubicBezTo>
                <a:cubicBezTo>
                  <a:pt x="10697" y="5667"/>
                  <a:pt x="10811" y="5664"/>
                  <a:pt x="10961" y="5606"/>
                </a:cubicBezTo>
                <a:cubicBezTo>
                  <a:pt x="11303" y="5509"/>
                  <a:pt x="11266" y="5680"/>
                  <a:pt x="11311" y="5735"/>
                </a:cubicBezTo>
                <a:cubicBezTo>
                  <a:pt x="11356" y="5790"/>
                  <a:pt x="11089" y="5754"/>
                  <a:pt x="10981" y="5882"/>
                </a:cubicBezTo>
                <a:cubicBezTo>
                  <a:pt x="10873" y="6010"/>
                  <a:pt x="10773" y="6053"/>
                  <a:pt x="10853" y="6101"/>
                </a:cubicBezTo>
                <a:cubicBezTo>
                  <a:pt x="10799" y="6156"/>
                  <a:pt x="10672" y="6175"/>
                  <a:pt x="10658" y="6210"/>
                </a:cubicBezTo>
                <a:cubicBezTo>
                  <a:pt x="10644" y="6245"/>
                  <a:pt x="10707" y="6312"/>
                  <a:pt x="10770" y="6311"/>
                </a:cubicBezTo>
                <a:cubicBezTo>
                  <a:pt x="10835" y="6322"/>
                  <a:pt x="10941" y="6270"/>
                  <a:pt x="11045" y="6273"/>
                </a:cubicBezTo>
                <a:cubicBezTo>
                  <a:pt x="11149" y="6277"/>
                  <a:pt x="11166" y="6294"/>
                  <a:pt x="11307" y="6325"/>
                </a:cubicBezTo>
                <a:cubicBezTo>
                  <a:pt x="11495" y="6389"/>
                  <a:pt x="11566" y="6499"/>
                  <a:pt x="11690" y="6663"/>
                </a:cubicBezTo>
                <a:cubicBezTo>
                  <a:pt x="11791" y="6772"/>
                  <a:pt x="11815" y="6834"/>
                  <a:pt x="11912" y="6980"/>
                </a:cubicBezTo>
                <a:cubicBezTo>
                  <a:pt x="11932" y="7100"/>
                  <a:pt x="11799" y="7268"/>
                  <a:pt x="11812" y="7382"/>
                </a:cubicBezTo>
                <a:cubicBezTo>
                  <a:pt x="11862" y="7549"/>
                  <a:pt x="11993" y="7578"/>
                  <a:pt x="11992" y="7666"/>
                </a:cubicBezTo>
                <a:cubicBezTo>
                  <a:pt x="12023" y="7870"/>
                  <a:pt x="11798" y="7821"/>
                  <a:pt x="11805" y="7912"/>
                </a:cubicBezTo>
                <a:cubicBezTo>
                  <a:pt x="11813" y="8006"/>
                  <a:pt x="11944" y="8208"/>
                  <a:pt x="12042" y="8229"/>
                </a:cubicBezTo>
                <a:cubicBezTo>
                  <a:pt x="12140" y="8250"/>
                  <a:pt x="12279" y="8086"/>
                  <a:pt x="12405" y="8008"/>
                </a:cubicBezTo>
                <a:cubicBezTo>
                  <a:pt x="12491" y="7946"/>
                  <a:pt x="12490" y="7896"/>
                  <a:pt x="12555" y="7855"/>
                </a:cubicBezTo>
                <a:cubicBezTo>
                  <a:pt x="12620" y="7814"/>
                  <a:pt x="12645" y="7782"/>
                  <a:pt x="12761" y="7746"/>
                </a:cubicBezTo>
                <a:cubicBezTo>
                  <a:pt x="12817" y="7758"/>
                  <a:pt x="12856" y="7821"/>
                  <a:pt x="12891" y="7927"/>
                </a:cubicBezTo>
                <a:cubicBezTo>
                  <a:pt x="12905" y="8015"/>
                  <a:pt x="12833" y="8197"/>
                  <a:pt x="12846" y="8272"/>
                </a:cubicBezTo>
                <a:cubicBezTo>
                  <a:pt x="12859" y="8348"/>
                  <a:pt x="12930" y="8450"/>
                  <a:pt x="12998" y="8344"/>
                </a:cubicBezTo>
                <a:cubicBezTo>
                  <a:pt x="13023" y="8280"/>
                  <a:pt x="13189" y="7897"/>
                  <a:pt x="13269" y="7853"/>
                </a:cubicBezTo>
                <a:cubicBezTo>
                  <a:pt x="13354" y="7825"/>
                  <a:pt x="13552" y="8072"/>
                  <a:pt x="13496" y="8209"/>
                </a:cubicBezTo>
                <a:cubicBezTo>
                  <a:pt x="13440" y="8347"/>
                  <a:pt x="13127" y="8481"/>
                  <a:pt x="12877" y="8652"/>
                </a:cubicBezTo>
                <a:cubicBezTo>
                  <a:pt x="12725" y="8725"/>
                  <a:pt x="12687" y="8539"/>
                  <a:pt x="12583" y="8648"/>
                </a:cubicBezTo>
                <a:cubicBezTo>
                  <a:pt x="12525" y="8678"/>
                  <a:pt x="12585" y="8779"/>
                  <a:pt x="12531" y="8832"/>
                </a:cubicBezTo>
                <a:cubicBezTo>
                  <a:pt x="12477" y="8885"/>
                  <a:pt x="12348" y="8810"/>
                  <a:pt x="12302" y="8889"/>
                </a:cubicBezTo>
                <a:cubicBezTo>
                  <a:pt x="12129" y="9155"/>
                  <a:pt x="12392" y="9202"/>
                  <a:pt x="12254" y="9307"/>
                </a:cubicBezTo>
                <a:cubicBezTo>
                  <a:pt x="12205" y="9344"/>
                  <a:pt x="12164" y="9087"/>
                  <a:pt x="12027" y="9135"/>
                </a:cubicBezTo>
                <a:cubicBezTo>
                  <a:pt x="11949" y="9178"/>
                  <a:pt x="11883" y="9485"/>
                  <a:pt x="11787" y="9566"/>
                </a:cubicBezTo>
                <a:cubicBezTo>
                  <a:pt x="11691" y="9647"/>
                  <a:pt x="11696" y="9516"/>
                  <a:pt x="11434" y="9598"/>
                </a:cubicBezTo>
                <a:cubicBezTo>
                  <a:pt x="11292" y="9607"/>
                  <a:pt x="11068" y="9590"/>
                  <a:pt x="10936" y="9621"/>
                </a:cubicBezTo>
                <a:cubicBezTo>
                  <a:pt x="10804" y="9652"/>
                  <a:pt x="10761" y="9685"/>
                  <a:pt x="10643" y="9782"/>
                </a:cubicBezTo>
                <a:cubicBezTo>
                  <a:pt x="10550" y="9838"/>
                  <a:pt x="10446" y="9889"/>
                  <a:pt x="10377" y="9959"/>
                </a:cubicBezTo>
                <a:cubicBezTo>
                  <a:pt x="10308" y="10029"/>
                  <a:pt x="10375" y="10106"/>
                  <a:pt x="10231" y="10202"/>
                </a:cubicBezTo>
                <a:cubicBezTo>
                  <a:pt x="10136" y="10282"/>
                  <a:pt x="9926" y="10381"/>
                  <a:pt x="9806" y="10437"/>
                </a:cubicBezTo>
                <a:cubicBezTo>
                  <a:pt x="9687" y="10493"/>
                  <a:pt x="9599" y="10478"/>
                  <a:pt x="9514" y="10538"/>
                </a:cubicBezTo>
                <a:cubicBezTo>
                  <a:pt x="9330" y="10686"/>
                  <a:pt x="9085" y="10686"/>
                  <a:pt x="9069" y="10842"/>
                </a:cubicBezTo>
                <a:cubicBezTo>
                  <a:pt x="9053" y="10998"/>
                  <a:pt x="9347" y="11153"/>
                  <a:pt x="9272" y="11247"/>
                </a:cubicBezTo>
                <a:cubicBezTo>
                  <a:pt x="9197" y="11341"/>
                  <a:pt x="8929" y="11208"/>
                  <a:pt x="8791" y="11260"/>
                </a:cubicBezTo>
                <a:cubicBezTo>
                  <a:pt x="8653" y="11312"/>
                  <a:pt x="8882" y="11315"/>
                  <a:pt x="8646" y="11395"/>
                </a:cubicBezTo>
                <a:cubicBezTo>
                  <a:pt x="8544" y="11418"/>
                  <a:pt x="8433" y="11337"/>
                  <a:pt x="8214" y="11397"/>
                </a:cubicBezTo>
                <a:cubicBezTo>
                  <a:pt x="8128" y="11459"/>
                  <a:pt x="8272" y="11707"/>
                  <a:pt x="8131" y="11767"/>
                </a:cubicBezTo>
                <a:cubicBezTo>
                  <a:pt x="7920" y="11825"/>
                  <a:pt x="7192" y="11761"/>
                  <a:pt x="6949" y="11743"/>
                </a:cubicBezTo>
                <a:cubicBezTo>
                  <a:pt x="6706" y="11725"/>
                  <a:pt x="6761" y="11313"/>
                  <a:pt x="6629" y="11328"/>
                </a:cubicBezTo>
                <a:cubicBezTo>
                  <a:pt x="6500" y="11294"/>
                  <a:pt x="6371" y="11524"/>
                  <a:pt x="6172" y="11538"/>
                </a:cubicBezTo>
                <a:cubicBezTo>
                  <a:pt x="6023" y="11550"/>
                  <a:pt x="5957" y="11484"/>
                  <a:pt x="5827" y="11434"/>
                </a:cubicBezTo>
                <a:cubicBezTo>
                  <a:pt x="5759" y="11384"/>
                  <a:pt x="5936" y="11302"/>
                  <a:pt x="5734" y="11215"/>
                </a:cubicBezTo>
                <a:cubicBezTo>
                  <a:pt x="5683" y="11177"/>
                  <a:pt x="5549" y="11305"/>
                  <a:pt x="5520" y="11205"/>
                </a:cubicBezTo>
                <a:cubicBezTo>
                  <a:pt x="5495" y="11122"/>
                  <a:pt x="5662" y="10799"/>
                  <a:pt x="5610" y="10739"/>
                </a:cubicBezTo>
                <a:cubicBezTo>
                  <a:pt x="5518" y="10674"/>
                  <a:pt x="5207" y="10774"/>
                  <a:pt x="5210" y="10848"/>
                </a:cubicBezTo>
                <a:cubicBezTo>
                  <a:pt x="5204" y="10877"/>
                  <a:pt x="5363" y="10883"/>
                  <a:pt x="5405" y="10944"/>
                </a:cubicBezTo>
                <a:cubicBezTo>
                  <a:pt x="5447" y="11005"/>
                  <a:pt x="5487" y="11147"/>
                  <a:pt x="5461" y="11213"/>
                </a:cubicBezTo>
                <a:cubicBezTo>
                  <a:pt x="5429" y="11308"/>
                  <a:pt x="5332" y="11376"/>
                  <a:pt x="5251" y="11339"/>
                </a:cubicBezTo>
                <a:cubicBezTo>
                  <a:pt x="5178" y="11304"/>
                  <a:pt x="5071" y="10992"/>
                  <a:pt x="4974" y="10990"/>
                </a:cubicBezTo>
                <a:cubicBezTo>
                  <a:pt x="4856" y="10959"/>
                  <a:pt x="4751" y="11088"/>
                  <a:pt x="4541" y="11153"/>
                </a:cubicBezTo>
                <a:cubicBezTo>
                  <a:pt x="4331" y="11218"/>
                  <a:pt x="4204" y="11004"/>
                  <a:pt x="3694" y="11082"/>
                </a:cubicBezTo>
                <a:cubicBezTo>
                  <a:pt x="3184" y="11160"/>
                  <a:pt x="3298" y="11343"/>
                  <a:pt x="3148" y="11448"/>
                </a:cubicBezTo>
                <a:cubicBezTo>
                  <a:pt x="2993" y="11519"/>
                  <a:pt x="2883" y="11473"/>
                  <a:pt x="2763" y="11509"/>
                </a:cubicBezTo>
                <a:cubicBezTo>
                  <a:pt x="2643" y="11545"/>
                  <a:pt x="2590" y="11639"/>
                  <a:pt x="2428" y="11664"/>
                </a:cubicBezTo>
                <a:cubicBezTo>
                  <a:pt x="2132" y="11688"/>
                  <a:pt x="2296" y="11508"/>
                  <a:pt x="1971" y="11772"/>
                </a:cubicBezTo>
                <a:cubicBezTo>
                  <a:pt x="1897" y="11754"/>
                  <a:pt x="1958" y="11641"/>
                  <a:pt x="2000" y="11551"/>
                </a:cubicBezTo>
                <a:cubicBezTo>
                  <a:pt x="2051" y="11476"/>
                  <a:pt x="2148" y="11386"/>
                  <a:pt x="2275" y="11321"/>
                </a:cubicBezTo>
                <a:cubicBezTo>
                  <a:pt x="2402" y="11256"/>
                  <a:pt x="2705" y="11299"/>
                  <a:pt x="2753" y="11220"/>
                </a:cubicBezTo>
                <a:cubicBezTo>
                  <a:pt x="2801" y="11141"/>
                  <a:pt x="2768" y="11217"/>
                  <a:pt x="2578" y="10877"/>
                </a:cubicBezTo>
                <a:cubicBezTo>
                  <a:pt x="2495" y="10802"/>
                  <a:pt x="2367" y="10786"/>
                  <a:pt x="2246" y="10714"/>
                </a:cubicBezTo>
                <a:cubicBezTo>
                  <a:pt x="2164" y="10652"/>
                  <a:pt x="2154" y="10552"/>
                  <a:pt x="2088" y="10502"/>
                </a:cubicBezTo>
                <a:cubicBezTo>
                  <a:pt x="2023" y="10453"/>
                  <a:pt x="1979" y="10521"/>
                  <a:pt x="1853" y="10417"/>
                </a:cubicBezTo>
                <a:cubicBezTo>
                  <a:pt x="1794" y="10372"/>
                  <a:pt x="1819" y="10324"/>
                  <a:pt x="1732" y="10234"/>
                </a:cubicBezTo>
                <a:cubicBezTo>
                  <a:pt x="1646" y="10144"/>
                  <a:pt x="1477" y="10005"/>
                  <a:pt x="1357" y="9839"/>
                </a:cubicBezTo>
                <a:cubicBezTo>
                  <a:pt x="1185" y="9591"/>
                  <a:pt x="1000" y="9571"/>
                  <a:pt x="1125" y="9437"/>
                </a:cubicBezTo>
                <a:cubicBezTo>
                  <a:pt x="1250" y="9303"/>
                  <a:pt x="1572" y="9651"/>
                  <a:pt x="1746" y="9741"/>
                </a:cubicBezTo>
                <a:cubicBezTo>
                  <a:pt x="1902" y="9794"/>
                  <a:pt x="1941" y="9712"/>
                  <a:pt x="2059" y="9753"/>
                </a:cubicBezTo>
                <a:cubicBezTo>
                  <a:pt x="2177" y="9794"/>
                  <a:pt x="2345" y="10034"/>
                  <a:pt x="2434" y="9988"/>
                </a:cubicBezTo>
                <a:cubicBezTo>
                  <a:pt x="2646" y="10032"/>
                  <a:pt x="2767" y="9699"/>
                  <a:pt x="2859" y="9619"/>
                </a:cubicBezTo>
                <a:cubicBezTo>
                  <a:pt x="2961" y="9509"/>
                  <a:pt x="3047" y="9371"/>
                  <a:pt x="3047" y="9325"/>
                </a:cubicBezTo>
                <a:cubicBezTo>
                  <a:pt x="3047" y="9279"/>
                  <a:pt x="2884" y="9394"/>
                  <a:pt x="2857" y="9345"/>
                </a:cubicBezTo>
                <a:cubicBezTo>
                  <a:pt x="2861" y="9247"/>
                  <a:pt x="2888" y="9171"/>
                  <a:pt x="2886" y="9074"/>
                </a:cubicBezTo>
                <a:cubicBezTo>
                  <a:pt x="2898" y="8938"/>
                  <a:pt x="2760" y="8918"/>
                  <a:pt x="2835" y="8744"/>
                </a:cubicBezTo>
                <a:cubicBezTo>
                  <a:pt x="2910" y="8570"/>
                  <a:pt x="3055" y="8708"/>
                  <a:pt x="3191" y="8649"/>
                </a:cubicBezTo>
                <a:cubicBezTo>
                  <a:pt x="3319" y="8592"/>
                  <a:pt x="3480" y="8471"/>
                  <a:pt x="3640" y="8385"/>
                </a:cubicBezTo>
                <a:cubicBezTo>
                  <a:pt x="3800" y="8299"/>
                  <a:pt x="4115" y="8234"/>
                  <a:pt x="4130" y="8160"/>
                </a:cubicBezTo>
                <a:cubicBezTo>
                  <a:pt x="4338" y="7992"/>
                  <a:pt x="3447" y="7600"/>
                  <a:pt x="3359" y="7424"/>
                </a:cubicBezTo>
                <a:cubicBezTo>
                  <a:pt x="3315" y="7211"/>
                  <a:pt x="3590" y="7290"/>
                  <a:pt x="3682" y="7136"/>
                </a:cubicBezTo>
                <a:cubicBezTo>
                  <a:pt x="3789" y="7010"/>
                  <a:pt x="3976" y="6788"/>
                  <a:pt x="4057" y="6606"/>
                </a:cubicBezTo>
                <a:cubicBezTo>
                  <a:pt x="4103" y="6488"/>
                  <a:pt x="3934" y="6523"/>
                  <a:pt x="3957" y="6425"/>
                </a:cubicBezTo>
                <a:cubicBezTo>
                  <a:pt x="3980" y="6327"/>
                  <a:pt x="4024" y="6160"/>
                  <a:pt x="4120" y="6101"/>
                </a:cubicBezTo>
                <a:cubicBezTo>
                  <a:pt x="4216" y="6042"/>
                  <a:pt x="4301" y="6040"/>
                  <a:pt x="4378" y="5986"/>
                </a:cubicBezTo>
                <a:cubicBezTo>
                  <a:pt x="4455" y="5932"/>
                  <a:pt x="4495" y="5866"/>
                  <a:pt x="4581" y="5775"/>
                </a:cubicBezTo>
                <a:cubicBezTo>
                  <a:pt x="4710" y="5665"/>
                  <a:pt x="4916" y="5658"/>
                  <a:pt x="4929" y="5522"/>
                </a:cubicBezTo>
                <a:cubicBezTo>
                  <a:pt x="4942" y="5386"/>
                  <a:pt x="4736" y="5316"/>
                  <a:pt x="4662" y="5278"/>
                </a:cubicBezTo>
                <a:cubicBezTo>
                  <a:pt x="4588" y="5240"/>
                  <a:pt x="4529" y="5310"/>
                  <a:pt x="4487" y="5293"/>
                </a:cubicBezTo>
                <a:cubicBezTo>
                  <a:pt x="4445" y="5276"/>
                  <a:pt x="4473" y="5186"/>
                  <a:pt x="4409" y="5176"/>
                </a:cubicBezTo>
                <a:cubicBezTo>
                  <a:pt x="4316" y="5169"/>
                  <a:pt x="4161" y="5195"/>
                  <a:pt x="4105" y="5235"/>
                </a:cubicBezTo>
                <a:cubicBezTo>
                  <a:pt x="4047" y="5277"/>
                  <a:pt x="4148" y="5332"/>
                  <a:pt x="4063" y="5429"/>
                </a:cubicBezTo>
                <a:cubicBezTo>
                  <a:pt x="4027" y="5467"/>
                  <a:pt x="3964" y="5398"/>
                  <a:pt x="3886" y="5463"/>
                </a:cubicBezTo>
                <a:cubicBezTo>
                  <a:pt x="3851" y="5495"/>
                  <a:pt x="3901" y="5559"/>
                  <a:pt x="3852" y="5618"/>
                </a:cubicBezTo>
                <a:cubicBezTo>
                  <a:pt x="3826" y="5651"/>
                  <a:pt x="3740" y="5642"/>
                  <a:pt x="3697" y="5675"/>
                </a:cubicBezTo>
                <a:cubicBezTo>
                  <a:pt x="3631" y="5720"/>
                  <a:pt x="3600" y="5863"/>
                  <a:pt x="3454" y="5889"/>
                </a:cubicBezTo>
                <a:cubicBezTo>
                  <a:pt x="3388" y="5901"/>
                  <a:pt x="3400" y="5756"/>
                  <a:pt x="3300" y="5744"/>
                </a:cubicBezTo>
                <a:cubicBezTo>
                  <a:pt x="3227" y="5731"/>
                  <a:pt x="3132" y="5858"/>
                  <a:pt x="3014" y="5812"/>
                </a:cubicBezTo>
                <a:cubicBezTo>
                  <a:pt x="2896" y="5766"/>
                  <a:pt x="2664" y="5513"/>
                  <a:pt x="2608" y="5444"/>
                </a:cubicBezTo>
                <a:cubicBezTo>
                  <a:pt x="2552" y="5375"/>
                  <a:pt x="2900" y="5193"/>
                  <a:pt x="2723" y="5045"/>
                </a:cubicBezTo>
                <a:cubicBezTo>
                  <a:pt x="2599" y="4985"/>
                  <a:pt x="2690" y="5304"/>
                  <a:pt x="2494" y="5221"/>
                </a:cubicBezTo>
                <a:cubicBezTo>
                  <a:pt x="2385" y="5180"/>
                  <a:pt x="2230" y="4905"/>
                  <a:pt x="2070" y="4798"/>
                </a:cubicBezTo>
                <a:cubicBezTo>
                  <a:pt x="1910" y="4691"/>
                  <a:pt x="1651" y="4639"/>
                  <a:pt x="1465" y="4519"/>
                </a:cubicBezTo>
                <a:cubicBezTo>
                  <a:pt x="1371" y="4411"/>
                  <a:pt x="1573" y="4262"/>
                  <a:pt x="1536" y="4153"/>
                </a:cubicBezTo>
                <a:cubicBezTo>
                  <a:pt x="1509" y="4059"/>
                  <a:pt x="1478" y="3989"/>
                  <a:pt x="1392" y="3952"/>
                </a:cubicBezTo>
                <a:cubicBezTo>
                  <a:pt x="1358" y="3929"/>
                  <a:pt x="1248" y="3968"/>
                  <a:pt x="1174" y="3941"/>
                </a:cubicBezTo>
                <a:cubicBezTo>
                  <a:pt x="1123" y="3904"/>
                  <a:pt x="1128" y="3758"/>
                  <a:pt x="1083" y="3731"/>
                </a:cubicBezTo>
                <a:cubicBezTo>
                  <a:pt x="1039" y="3704"/>
                  <a:pt x="1039" y="3789"/>
                  <a:pt x="907" y="3780"/>
                </a:cubicBezTo>
                <a:cubicBezTo>
                  <a:pt x="836" y="3756"/>
                  <a:pt x="799" y="3636"/>
                  <a:pt x="697" y="3619"/>
                </a:cubicBezTo>
                <a:cubicBezTo>
                  <a:pt x="655" y="3544"/>
                  <a:pt x="767" y="3346"/>
                  <a:pt x="652" y="3330"/>
                </a:cubicBezTo>
                <a:cubicBezTo>
                  <a:pt x="585" y="3340"/>
                  <a:pt x="321" y="3767"/>
                  <a:pt x="201" y="3695"/>
                </a:cubicBezTo>
                <a:cubicBezTo>
                  <a:pt x="93" y="3701"/>
                  <a:pt x="29" y="3492"/>
                  <a:pt x="5" y="3365"/>
                </a:cubicBezTo>
                <a:cubicBezTo>
                  <a:pt x="-19" y="3238"/>
                  <a:pt x="47" y="2991"/>
                  <a:pt x="92" y="2894"/>
                </a:cubicBezTo>
                <a:cubicBezTo>
                  <a:pt x="137" y="2797"/>
                  <a:pt x="459" y="2925"/>
                  <a:pt x="464" y="2809"/>
                </a:cubicBezTo>
                <a:cubicBezTo>
                  <a:pt x="459" y="2759"/>
                  <a:pt x="60" y="2694"/>
                  <a:pt x="22" y="2476"/>
                </a:cubicBezTo>
                <a:cubicBezTo>
                  <a:pt x="78" y="2341"/>
                  <a:pt x="765" y="2728"/>
                  <a:pt x="862" y="2533"/>
                </a:cubicBezTo>
                <a:cubicBezTo>
                  <a:pt x="973" y="2448"/>
                  <a:pt x="649" y="2321"/>
                  <a:pt x="753" y="2036"/>
                </a:cubicBezTo>
                <a:cubicBezTo>
                  <a:pt x="714" y="1936"/>
                  <a:pt x="693" y="1964"/>
                  <a:pt x="627" y="1934"/>
                </a:cubicBezTo>
                <a:cubicBezTo>
                  <a:pt x="561" y="1904"/>
                  <a:pt x="544" y="2069"/>
                  <a:pt x="436" y="2086"/>
                </a:cubicBezTo>
                <a:cubicBezTo>
                  <a:pt x="384" y="2083"/>
                  <a:pt x="342" y="2026"/>
                  <a:pt x="312" y="1874"/>
                </a:cubicBezTo>
                <a:cubicBezTo>
                  <a:pt x="300" y="1824"/>
                  <a:pt x="356" y="1820"/>
                  <a:pt x="362" y="1787"/>
                </a:cubicBezTo>
                <a:cubicBezTo>
                  <a:pt x="368" y="1754"/>
                  <a:pt x="376" y="1770"/>
                  <a:pt x="358" y="1668"/>
                </a:cubicBezTo>
                <a:cubicBezTo>
                  <a:pt x="390" y="1632"/>
                  <a:pt x="515" y="1631"/>
                  <a:pt x="553" y="1569"/>
                </a:cubicBezTo>
                <a:cubicBezTo>
                  <a:pt x="591" y="1507"/>
                  <a:pt x="584" y="1513"/>
                  <a:pt x="587" y="1298"/>
                </a:cubicBezTo>
                <a:cubicBezTo>
                  <a:pt x="581" y="1194"/>
                  <a:pt x="517" y="1112"/>
                  <a:pt x="515" y="942"/>
                </a:cubicBezTo>
                <a:cubicBezTo>
                  <a:pt x="508" y="831"/>
                  <a:pt x="535" y="745"/>
                  <a:pt x="545" y="634"/>
                </a:cubicBezTo>
                <a:cubicBezTo>
                  <a:pt x="555" y="523"/>
                  <a:pt x="636" y="762"/>
                  <a:pt x="741" y="639"/>
                </a:cubicBezTo>
                <a:cubicBezTo>
                  <a:pt x="811" y="635"/>
                  <a:pt x="821" y="609"/>
                  <a:pt x="966" y="609"/>
                </a:cubicBezTo>
                <a:cubicBezTo>
                  <a:pt x="1034" y="603"/>
                  <a:pt x="1043" y="597"/>
                  <a:pt x="1150" y="602"/>
                </a:cubicBezTo>
                <a:cubicBezTo>
                  <a:pt x="1258" y="607"/>
                  <a:pt x="1494" y="789"/>
                  <a:pt x="1611" y="638"/>
                </a:cubicBezTo>
                <a:cubicBezTo>
                  <a:pt x="1708" y="635"/>
                  <a:pt x="1699" y="722"/>
                  <a:pt x="1739" y="565"/>
                </a:cubicBezTo>
                <a:cubicBezTo>
                  <a:pt x="1770" y="536"/>
                  <a:pt x="1776" y="610"/>
                  <a:pt x="1795" y="465"/>
                </a:cubicBezTo>
                <a:cubicBezTo>
                  <a:pt x="1806" y="416"/>
                  <a:pt x="1744" y="258"/>
                  <a:pt x="1835" y="264"/>
                </a:cubicBezTo>
                <a:cubicBezTo>
                  <a:pt x="1926" y="270"/>
                  <a:pt x="2335" y="598"/>
                  <a:pt x="2343" y="502"/>
                </a:cubicBezTo>
                <a:cubicBezTo>
                  <a:pt x="2446" y="403"/>
                  <a:pt x="2220" y="426"/>
                  <a:pt x="2591" y="220"/>
                </a:cubicBezTo>
                <a:cubicBezTo>
                  <a:pt x="2672" y="143"/>
                  <a:pt x="2671" y="12"/>
                  <a:pt x="2757" y="1"/>
                </a:cubicBezTo>
                <a:cubicBezTo>
                  <a:pt x="2843" y="-10"/>
                  <a:pt x="2743" y="130"/>
                  <a:pt x="2810" y="147"/>
                </a:cubicBezTo>
                <a:cubicBezTo>
                  <a:pt x="2877" y="164"/>
                  <a:pt x="3102" y="79"/>
                  <a:pt x="3158" y="103"/>
                </a:cubicBezTo>
                <a:cubicBezTo>
                  <a:pt x="3223" y="151"/>
                  <a:pt x="3109" y="234"/>
                  <a:pt x="3147" y="291"/>
                </a:cubicBezTo>
                <a:cubicBezTo>
                  <a:pt x="3190" y="351"/>
                  <a:pt x="3306" y="454"/>
                  <a:pt x="3414" y="462"/>
                </a:cubicBezTo>
                <a:cubicBezTo>
                  <a:pt x="3522" y="470"/>
                  <a:pt x="3663" y="227"/>
                  <a:pt x="3786" y="296"/>
                </a:cubicBezTo>
                <a:cubicBezTo>
                  <a:pt x="3877" y="320"/>
                  <a:pt x="3965" y="483"/>
                  <a:pt x="3958" y="606"/>
                </a:cubicBezTo>
                <a:cubicBezTo>
                  <a:pt x="3951" y="729"/>
                  <a:pt x="3573" y="824"/>
                  <a:pt x="3666" y="966"/>
                </a:cubicBezTo>
                <a:cubicBezTo>
                  <a:pt x="3679" y="1066"/>
                  <a:pt x="3892" y="1124"/>
                  <a:pt x="4033" y="1206"/>
                </a:cubicBezTo>
                <a:cubicBezTo>
                  <a:pt x="4086" y="1272"/>
                  <a:pt x="3976" y="1302"/>
                  <a:pt x="3982" y="1359"/>
                </a:cubicBezTo>
                <a:cubicBezTo>
                  <a:pt x="3988" y="1417"/>
                  <a:pt x="4090" y="1447"/>
                  <a:pt x="4068" y="1551"/>
                </a:cubicBezTo>
                <a:cubicBezTo>
                  <a:pt x="4042" y="1611"/>
                  <a:pt x="3700" y="1667"/>
                  <a:pt x="3828" y="1718"/>
                </a:cubicBezTo>
                <a:cubicBezTo>
                  <a:pt x="3889" y="1824"/>
                  <a:pt x="3792" y="1960"/>
                  <a:pt x="3851" y="2019"/>
                </a:cubicBezTo>
                <a:cubicBezTo>
                  <a:pt x="3910" y="2078"/>
                  <a:pt x="3875" y="1929"/>
                  <a:pt x="4159" y="2072"/>
                </a:cubicBezTo>
                <a:cubicBezTo>
                  <a:pt x="4235" y="2044"/>
                  <a:pt x="4265" y="1835"/>
                  <a:pt x="4377" y="1799"/>
                </a:cubicBezTo>
                <a:cubicBezTo>
                  <a:pt x="4422" y="1792"/>
                  <a:pt x="4497" y="1889"/>
                  <a:pt x="4430" y="2032"/>
                </a:cubicBezTo>
                <a:cubicBezTo>
                  <a:pt x="4459" y="2102"/>
                  <a:pt x="4482" y="2170"/>
                  <a:pt x="4553" y="2221"/>
                </a:cubicBezTo>
                <a:cubicBezTo>
                  <a:pt x="4617" y="2296"/>
                  <a:pt x="4950" y="2718"/>
                  <a:pt x="4850" y="2751"/>
                </a:cubicBezTo>
                <a:cubicBezTo>
                  <a:pt x="4750" y="2784"/>
                  <a:pt x="4310" y="3011"/>
                  <a:pt x="4310" y="3096"/>
                </a:cubicBezTo>
                <a:cubicBezTo>
                  <a:pt x="4224" y="3194"/>
                  <a:pt x="4282" y="3287"/>
                  <a:pt x="4333" y="3336"/>
                </a:cubicBezTo>
                <a:cubicBezTo>
                  <a:pt x="4373" y="3362"/>
                  <a:pt x="4502" y="3236"/>
                  <a:pt x="4549" y="3245"/>
                </a:cubicBezTo>
                <a:cubicBezTo>
                  <a:pt x="4597" y="3254"/>
                  <a:pt x="4530" y="3335"/>
                  <a:pt x="4624" y="3373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 w="25400" cap="rnd" cmpd="sng">
            <a:solidFill>
              <a:schemeClr val="bg1"/>
            </a:solidFill>
            <a:prstDash val="lgDashDot"/>
            <a:round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369060" y="2228215"/>
            <a:ext cx="6779895" cy="1464945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87" y="2228302"/>
            <a:ext cx="9601202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25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姚安县光禄镇国土空间规划</a:t>
            </a:r>
            <a:endParaRPr kumimoji="0" lang="zh-CN" altLang="en-US" sz="4255" b="1" i="0" u="none" strike="noStrike" kern="1200" cap="none" spc="0" normalizeH="0" baseline="0" noProof="0" dirty="0">
              <a:ln>
                <a:noFill/>
              </a:ln>
              <a:solidFill>
                <a:srgbClr val="3621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7" y="3165246"/>
            <a:ext cx="9601202" cy="52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36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kumimoji="0" lang="en-US" altLang="zh-CN" sz="236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2021—2035</a:t>
            </a:r>
            <a:r>
              <a:rPr kumimoji="0" lang="zh-CN" altLang="en-US" sz="2365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zh-CN" altLang="en-US" sz="2840" b="1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</a:t>
            </a:r>
            <a:endParaRPr kumimoji="0" lang="zh-CN" altLang="en-US" sz="2840" b="1" i="0" u="none" strike="noStrike" kern="1200" cap="none" spc="0" normalizeH="0" baseline="0" noProof="0" dirty="0">
              <a:ln>
                <a:noFill/>
              </a:ln>
              <a:solidFill>
                <a:srgbClr val="3621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 descr="7b0a2020202022776f7264617274223a20227b5c2269645c223a32353030323138302c5c227469645c223a5c225c227d220a7d0a"/>
          <p:cNvSpPr txBox="1"/>
          <p:nvPr/>
        </p:nvSpPr>
        <p:spPr>
          <a:xfrm>
            <a:off x="8206727" y="271049"/>
            <a:ext cx="1207330" cy="67183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90" b="0" i="0" u="none" strike="noStrike" kern="1200" cap="none" spc="0" normalizeH="0" baseline="0" noProof="0" dirty="0">
                <a:ln>
                  <a:noFill/>
                </a:ln>
                <a:solidFill>
                  <a:srgbClr val="36211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公众征求意见稿</a:t>
            </a:r>
            <a:endParaRPr kumimoji="0" lang="zh-CN" altLang="en-US" sz="1890" b="0" i="0" u="none" strike="noStrike" kern="1200" cap="none" spc="0" normalizeH="0" baseline="0" noProof="0" dirty="0">
              <a:ln>
                <a:noFill/>
              </a:ln>
              <a:solidFill>
                <a:srgbClr val="36211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47795" y="11656695"/>
            <a:ext cx="1932305" cy="6864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9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光禄镇人民政府</a:t>
            </a:r>
            <a:endParaRPr kumimoji="0" lang="en-US" altLang="zh-CN" sz="189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2024</a:t>
            </a:r>
            <a:r>
              <a:rPr kumimoji="0" lang="zh-CN" altLang="en-US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en-US" altLang="zh-CN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1655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kumimoji="0" lang="zh-CN" altLang="en-US" sz="1655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06740" y="271145"/>
            <a:ext cx="1205230" cy="671830"/>
          </a:xfrm>
          <a:prstGeom prst="rect">
            <a:avLst/>
          </a:prstGeom>
          <a:noFill/>
          <a:ln>
            <a:solidFill>
              <a:srgbClr val="362117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镇域综合交通规划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8168" t="5657" r="1693" b="4226"/>
          <a:stretch>
            <a:fillRect/>
          </a:stretch>
        </p:blipFill>
        <p:spPr>
          <a:xfrm>
            <a:off x="192405" y="4241165"/>
            <a:ext cx="9263380" cy="7367905"/>
          </a:xfrm>
          <a:prstGeom prst="rect">
            <a:avLst/>
          </a:prstGeom>
        </p:spPr>
      </p:pic>
      <p:sp>
        <p:nvSpPr>
          <p:cNvPr id="13" name="TextBox 4"/>
          <p:cNvSpPr txBox="1"/>
          <p:nvPr>
            <p:custDataLst>
              <p:tags r:id="rId3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4.2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引导村庄分类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发展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2405" y="4241165"/>
            <a:ext cx="709930" cy="737870"/>
          </a:xfrm>
          <a:prstGeom prst="rect">
            <a:avLst/>
          </a:prstGeom>
        </p:spPr>
      </p:pic>
      <p:graphicFrame>
        <p:nvGraphicFramePr>
          <p:cNvPr id="9" name="表格 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93040" y="2795905"/>
          <a:ext cx="9284970" cy="10947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47495"/>
                <a:gridCol w="1547495"/>
                <a:gridCol w="1547495"/>
                <a:gridCol w="1547495"/>
                <a:gridCol w="1547495"/>
                <a:gridCol w="1547495"/>
              </a:tblGrid>
              <a:tr h="547370">
                <a:tc>
                  <a:txBody>
                    <a:bodyPr/>
                    <a:p>
                      <a:pPr algn="ctr"/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乡镇名称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0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城郊融合类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特色保护类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集聚发展类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整治提升类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合计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333F50"/>
                    </a:solidFill>
                  </a:tcPr>
                </a:tc>
              </a:tr>
              <a:tr h="54737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光禄镇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93040" y="1649095"/>
            <a:ext cx="9226550" cy="1031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marR="0" indent="381000" algn="just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结合光禄镇城镇开发边界、地质灾害风险区、生态保护红线等因素，并充分考虑各村委会意见反馈，对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光禄镇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个行政村进行村庄类型划分。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224655" y="913701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7"/>
            </p:custDataLst>
          </p:nvPr>
        </p:nvSpPr>
        <p:spPr>
          <a:xfrm>
            <a:off x="3576955" y="1036129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8"/>
            </p:custDataLst>
          </p:nvPr>
        </p:nvSpPr>
        <p:spPr>
          <a:xfrm>
            <a:off x="4441190" y="985710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>
            <a:off x="5017135" y="877697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5017135" y="805688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1"/>
            </p:custDataLst>
          </p:nvPr>
        </p:nvSpPr>
        <p:spPr>
          <a:xfrm>
            <a:off x="4297045" y="776922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12"/>
            </p:custDataLst>
          </p:nvPr>
        </p:nvSpPr>
        <p:spPr>
          <a:xfrm>
            <a:off x="5088890" y="992886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13"/>
            </p:custDataLst>
          </p:nvPr>
        </p:nvSpPr>
        <p:spPr>
          <a:xfrm>
            <a:off x="4512945" y="1036129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椭圆 25"/>
          <p:cNvSpPr/>
          <p:nvPr>
            <p:custDataLst>
              <p:tags r:id="rId14"/>
            </p:custDataLst>
          </p:nvPr>
        </p:nvSpPr>
        <p:spPr>
          <a:xfrm>
            <a:off x="2352675" y="640080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>
            <a:off x="3864610" y="10577195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6"/>
            </p:custDataLst>
          </p:nvPr>
        </p:nvSpPr>
        <p:spPr>
          <a:xfrm>
            <a:off x="3864610" y="9641205"/>
            <a:ext cx="146050" cy="14668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A9562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17"/>
            </p:custDataLst>
          </p:nvPr>
        </p:nvSpPr>
        <p:spPr>
          <a:xfrm>
            <a:off x="336575" y="11152692"/>
            <a:ext cx="2635221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特色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保护类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聚集发展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镇区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272540" y="11296650"/>
            <a:ext cx="146050" cy="146685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>
            <p:custDataLst>
              <p:tags r:id="rId19"/>
            </p:custDataLst>
          </p:nvPr>
        </p:nvSpPr>
        <p:spPr>
          <a:xfrm>
            <a:off x="1272540" y="11584940"/>
            <a:ext cx="146050" cy="14668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A9562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>
            <p:custDataLst>
              <p:tags r:id="rId20"/>
            </p:custDataLst>
          </p:nvPr>
        </p:nvSpPr>
        <p:spPr>
          <a:xfrm>
            <a:off x="3504597" y="9712702"/>
            <a:ext cx="218465" cy="193461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21"/>
            </p:custDataLst>
          </p:nvPr>
        </p:nvSpPr>
        <p:spPr>
          <a:xfrm>
            <a:off x="2499036" y="9713026"/>
            <a:ext cx="949368" cy="195347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tx1">
                <a:alpha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900" dirty="0">
                <a:solidFill>
                  <a:schemeClr val="tx1"/>
                </a:solidFill>
              </a:rPr>
              <a:t>光禄镇区</a:t>
            </a:r>
            <a:endParaRPr lang="zh-CN" altLang="en-US" sz="900" dirty="0">
              <a:solidFill>
                <a:schemeClr val="tx1"/>
              </a:solidFill>
            </a:endParaRPr>
          </a:p>
        </p:txBody>
      </p:sp>
      <p:sp>
        <p:nvSpPr>
          <p:cNvPr id="34" name="椭圆 33"/>
          <p:cNvSpPr/>
          <p:nvPr>
            <p:custDataLst>
              <p:tags r:id="rId22"/>
            </p:custDataLst>
          </p:nvPr>
        </p:nvSpPr>
        <p:spPr>
          <a:xfrm>
            <a:off x="1274445" y="11833860"/>
            <a:ext cx="180975" cy="160655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4.3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共谋产业定位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408940" y="4949190"/>
            <a:ext cx="9023985" cy="23812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>
          <a:xfrm>
            <a:off x="408940" y="7517130"/>
            <a:ext cx="9062085" cy="26638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104" name="图片 103"/>
          <p:cNvPicPr/>
          <p:nvPr>
            <p:custDataLst>
              <p:tags r:id="rId4"/>
            </p:custDataLst>
          </p:nvPr>
        </p:nvPicPr>
        <p:blipFill>
          <a:blip r:embed="rId5"/>
          <a:srcRect b="7813"/>
          <a:stretch>
            <a:fillRect/>
          </a:stretch>
        </p:blipFill>
        <p:spPr>
          <a:xfrm>
            <a:off x="5415280" y="7517130"/>
            <a:ext cx="4055110" cy="265239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8940" y="4948555"/>
            <a:ext cx="3595370" cy="238188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3" name="矩形: 圆角 12"/>
          <p:cNvSpPr/>
          <p:nvPr>
            <p:custDataLst>
              <p:tags r:id="rId8"/>
            </p:custDataLst>
          </p:nvPr>
        </p:nvSpPr>
        <p:spPr>
          <a:xfrm>
            <a:off x="408940" y="1504950"/>
            <a:ext cx="8999220" cy="609600"/>
          </a:xfrm>
          <a:prstGeom prst="roundRect">
            <a:avLst/>
          </a:prstGeom>
          <a:solidFill>
            <a:srgbClr val="85671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1129030" y="1588135"/>
            <a:ext cx="7814945" cy="52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围绕“光禄的生态优势和历史文化优势”多元化发展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08171" y="2250440"/>
            <a:ext cx="9411773" cy="10400125"/>
            <a:chOff x="94" y="3245"/>
            <a:chExt cx="10818" cy="11954"/>
          </a:xfrm>
        </p:grpSpPr>
        <p:sp>
          <p:nvSpPr>
            <p:cNvPr id="111" name="矩形 110"/>
            <p:cNvSpPr/>
            <p:nvPr>
              <p:custDataLst>
                <p:tags r:id="rId10"/>
              </p:custDataLst>
            </p:nvPr>
          </p:nvSpPr>
          <p:spPr>
            <a:xfrm>
              <a:off x="95" y="12586"/>
              <a:ext cx="10415" cy="26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pic>
          <p:nvPicPr>
            <p:cNvPr id="25" name="图片 24" descr="图片包含 图示&#10;&#10;描述已自动生成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" y="12586"/>
              <a:ext cx="4162" cy="2597"/>
            </a:xfrm>
            <a:prstGeom prst="roundRect">
              <a:avLst/>
            </a:prstGeom>
            <a:noFill/>
            <a:ln>
              <a:noFill/>
            </a:ln>
          </p:spPr>
        </p:pic>
        <p:sp>
          <p:nvSpPr>
            <p:cNvPr id="17" name="椭圆 16"/>
            <p:cNvSpPr/>
            <p:nvPr>
              <p:custDataLst>
                <p:tags r:id="rId13"/>
              </p:custDataLst>
            </p:nvPr>
          </p:nvSpPr>
          <p:spPr>
            <a:xfrm>
              <a:off x="5505" y="6986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9" name="矩形 18"/>
            <p:cNvSpPr/>
            <p:nvPr>
              <p:custDataLst>
                <p:tags r:id="rId14"/>
              </p:custDataLst>
            </p:nvPr>
          </p:nvSpPr>
          <p:spPr>
            <a:xfrm>
              <a:off x="95" y="3245"/>
              <a:ext cx="10372" cy="2837"/>
            </a:xfrm>
            <a:prstGeom prst="rect">
              <a:avLst/>
            </a:prstGeom>
            <a:solidFill>
              <a:srgbClr val="F5E9B8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677" y="3501"/>
              <a:ext cx="8887" cy="2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/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以“农文旅一体化发展为抓手”，以光禄历史文化资源富集为亮点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IP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，一产夯基，二产转型，三产提优，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构建</a:t>
              </a:r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中部高原绿色农产品种植、生态工业、光禄文旅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三大产业板块</a:t>
              </a:r>
              <a:endPara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57" y="8174"/>
              <a:ext cx="4363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主导产业板块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5639" y="7189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瓜果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6136" y="6566"/>
              <a:ext cx="3750" cy="2031"/>
              <a:chOff x="5842862" y="6593229"/>
              <a:chExt cx="2497553" cy="1357237"/>
            </a:xfrm>
          </p:grpSpPr>
          <p:sp>
            <p:nvSpPr>
              <p:cNvPr id="35" name="椭圆 34"/>
              <p:cNvSpPr/>
              <p:nvPr>
                <p:custDataLst>
                  <p:tags r:id="rId18"/>
                </p:custDataLst>
              </p:nvPr>
            </p:nvSpPr>
            <p:spPr>
              <a:xfrm>
                <a:off x="6491309" y="6755160"/>
                <a:ext cx="1195306" cy="1195306"/>
              </a:xfrm>
              <a:prstGeom prst="ellipse">
                <a:avLst/>
              </a:prstGeom>
              <a:solidFill>
                <a:schemeClr val="accent5">
                  <a:lumMod val="75000"/>
                  <a:alpha val="54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8" name="椭圆 37"/>
              <p:cNvSpPr/>
              <p:nvPr>
                <p:custDataLst>
                  <p:tags r:id="rId19"/>
                </p:custDataLst>
              </p:nvPr>
            </p:nvSpPr>
            <p:spPr>
              <a:xfrm>
                <a:off x="6391632" y="6593229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7" name="椭圆 36"/>
              <p:cNvSpPr/>
              <p:nvPr>
                <p:custDataLst>
                  <p:tags r:id="rId20"/>
                </p:custDataLst>
              </p:nvPr>
            </p:nvSpPr>
            <p:spPr>
              <a:xfrm>
                <a:off x="6828873" y="7158771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842862" y="7093123"/>
                <a:ext cx="2497553" cy="542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0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中部</a:t>
                </a: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高原绿色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农产品种植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40" name="椭圆 39"/>
            <p:cNvSpPr/>
            <p:nvPr>
              <p:custDataLst>
                <p:tags r:id="rId22"/>
              </p:custDataLst>
            </p:nvPr>
          </p:nvSpPr>
          <p:spPr>
            <a:xfrm>
              <a:off x="9090" y="8036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44" name="椭圆 43"/>
            <p:cNvSpPr/>
            <p:nvPr>
              <p:custDataLst>
                <p:tags r:id="rId23"/>
              </p:custDataLst>
            </p:nvPr>
          </p:nvSpPr>
          <p:spPr>
            <a:xfrm>
              <a:off x="6315" y="8126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41" name="文本框 40"/>
            <p:cNvSpPr txBox="1"/>
            <p:nvPr>
              <p:custDataLst>
                <p:tags r:id="rId24"/>
              </p:custDataLst>
            </p:nvPr>
          </p:nvSpPr>
          <p:spPr>
            <a:xfrm>
              <a:off x="6384" y="8392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花卉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25"/>
              </p:custDataLst>
            </p:nvPr>
          </p:nvSpPr>
          <p:spPr>
            <a:xfrm>
              <a:off x="9198" y="8264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蔬菜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26"/>
              </p:custDataLst>
            </p:nvPr>
          </p:nvSpPr>
          <p:spPr>
            <a:xfrm>
              <a:off x="4695" y="7991"/>
              <a:ext cx="983" cy="980"/>
            </a:xfrm>
            <a:prstGeom prst="ellipse">
              <a:avLst/>
            </a:prstGeom>
            <a:solidFill>
              <a:srgbClr val="879C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45" name="文本框 44"/>
            <p:cNvSpPr txBox="1"/>
            <p:nvPr>
              <p:custDataLst>
                <p:tags r:id="rId27"/>
              </p:custDataLst>
            </p:nvPr>
          </p:nvSpPr>
          <p:spPr>
            <a:xfrm>
              <a:off x="4814" y="8245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粮食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/>
            <p:cNvSpPr/>
            <p:nvPr>
              <p:custDataLst>
                <p:tags r:id="rId28"/>
              </p:custDataLst>
            </p:nvPr>
          </p:nvSpPr>
          <p:spPr>
            <a:xfrm>
              <a:off x="1124" y="9719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83" name="文本框 82"/>
            <p:cNvSpPr txBox="1"/>
            <p:nvPr>
              <p:custDataLst>
                <p:tags r:id="rId29"/>
              </p:custDataLst>
            </p:nvPr>
          </p:nvSpPr>
          <p:spPr>
            <a:xfrm>
              <a:off x="1171" y="10002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名村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750" y="9299"/>
              <a:ext cx="3750" cy="2031"/>
              <a:chOff x="5839459" y="6593229"/>
              <a:chExt cx="2497553" cy="1357237"/>
            </a:xfrm>
          </p:grpSpPr>
          <p:sp>
            <p:nvSpPr>
              <p:cNvPr id="85" name="椭圆 84"/>
              <p:cNvSpPr/>
              <p:nvPr>
                <p:custDataLst>
                  <p:tags r:id="rId30"/>
                </p:custDataLst>
              </p:nvPr>
            </p:nvSpPr>
            <p:spPr>
              <a:xfrm>
                <a:off x="6491309" y="6755160"/>
                <a:ext cx="1195306" cy="1195306"/>
              </a:xfrm>
              <a:prstGeom prst="ellipse">
                <a:avLst/>
              </a:prstGeom>
              <a:solidFill>
                <a:srgbClr val="FE444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86" name="椭圆 85"/>
              <p:cNvSpPr/>
              <p:nvPr>
                <p:custDataLst>
                  <p:tags r:id="rId31"/>
                </p:custDataLst>
              </p:nvPr>
            </p:nvSpPr>
            <p:spPr>
              <a:xfrm>
                <a:off x="6391632" y="6593229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87" name="椭圆 86"/>
              <p:cNvSpPr/>
              <p:nvPr>
                <p:custDataLst>
                  <p:tags r:id="rId32"/>
                </p:custDataLst>
              </p:nvPr>
            </p:nvSpPr>
            <p:spPr>
              <a:xfrm>
                <a:off x="6828873" y="7158771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88" name="文本框 87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5839459" y="7063371"/>
                <a:ext cx="2497553" cy="542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0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光禄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文旅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89" name="椭圆 88"/>
            <p:cNvSpPr/>
            <p:nvPr>
              <p:custDataLst>
                <p:tags r:id="rId34"/>
              </p:custDataLst>
            </p:nvPr>
          </p:nvSpPr>
          <p:spPr>
            <a:xfrm>
              <a:off x="4709" y="10769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90" name="椭圆 89"/>
            <p:cNvSpPr/>
            <p:nvPr>
              <p:custDataLst>
                <p:tags r:id="rId35"/>
              </p:custDataLst>
            </p:nvPr>
          </p:nvSpPr>
          <p:spPr>
            <a:xfrm>
              <a:off x="1934" y="10859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91" name="文本框 90"/>
            <p:cNvSpPr txBox="1"/>
            <p:nvPr>
              <p:custDataLst>
                <p:tags r:id="rId36"/>
              </p:custDataLst>
            </p:nvPr>
          </p:nvSpPr>
          <p:spPr>
            <a:xfrm>
              <a:off x="1833" y="11026"/>
              <a:ext cx="121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千亩荷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花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37"/>
              </p:custDataLst>
            </p:nvPr>
          </p:nvSpPr>
          <p:spPr>
            <a:xfrm>
              <a:off x="4812" y="11078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古镇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椭圆 92"/>
            <p:cNvSpPr/>
            <p:nvPr>
              <p:custDataLst>
                <p:tags r:id="rId38"/>
              </p:custDataLst>
            </p:nvPr>
          </p:nvSpPr>
          <p:spPr>
            <a:xfrm>
              <a:off x="314" y="10724"/>
              <a:ext cx="983" cy="980"/>
            </a:xfrm>
            <a:prstGeom prst="ellipse">
              <a:avLst/>
            </a:prstGeom>
            <a:solidFill>
              <a:srgbClr val="FE7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94" name="文本框 93"/>
            <p:cNvSpPr txBox="1"/>
            <p:nvPr>
              <p:custDataLst>
                <p:tags r:id="rId39"/>
              </p:custDataLst>
            </p:nvPr>
          </p:nvSpPr>
          <p:spPr>
            <a:xfrm>
              <a:off x="451" y="11078"/>
              <a:ext cx="1219" cy="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旅游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/>
            <p:cNvSpPr txBox="1"/>
            <p:nvPr>
              <p:custDataLst>
                <p:tags r:id="rId40"/>
              </p:custDataLst>
            </p:nvPr>
          </p:nvSpPr>
          <p:spPr>
            <a:xfrm>
              <a:off x="6549" y="9671"/>
              <a:ext cx="4363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特色产业板块</a:t>
              </a:r>
              <a:r>
                <a:rPr lang="en-US" altLang="zh-CN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3" name="椭圆 112"/>
            <p:cNvSpPr/>
            <p:nvPr>
              <p:custDataLst>
                <p:tags r:id="rId41"/>
              </p:custDataLst>
            </p:nvPr>
          </p:nvSpPr>
          <p:spPr>
            <a:xfrm>
              <a:off x="5505" y="13007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14" name="文本框 113"/>
            <p:cNvSpPr txBox="1"/>
            <p:nvPr>
              <p:custDataLst>
                <p:tags r:id="rId42"/>
              </p:custDataLst>
            </p:nvPr>
          </p:nvSpPr>
          <p:spPr>
            <a:xfrm>
              <a:off x="451" y="13543"/>
              <a:ext cx="4363" cy="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工业产业板块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—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5" name="文本框 114"/>
            <p:cNvSpPr txBox="1"/>
            <p:nvPr>
              <p:custDataLst>
                <p:tags r:id="rId43"/>
              </p:custDataLst>
            </p:nvPr>
          </p:nvSpPr>
          <p:spPr>
            <a:xfrm>
              <a:off x="5308" y="13117"/>
              <a:ext cx="143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农产品加工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6165" y="12587"/>
              <a:ext cx="3750" cy="2031"/>
              <a:chOff x="5862306" y="6593229"/>
              <a:chExt cx="2497553" cy="1357237"/>
            </a:xfrm>
          </p:grpSpPr>
          <p:sp>
            <p:nvSpPr>
              <p:cNvPr id="117" name="椭圆 116"/>
              <p:cNvSpPr/>
              <p:nvPr>
                <p:custDataLst>
                  <p:tags r:id="rId44"/>
                </p:custDataLst>
              </p:nvPr>
            </p:nvSpPr>
            <p:spPr>
              <a:xfrm>
                <a:off x="6491309" y="6755160"/>
                <a:ext cx="1195306" cy="119530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18" name="椭圆 117"/>
              <p:cNvSpPr/>
              <p:nvPr>
                <p:custDataLst>
                  <p:tags r:id="rId45"/>
                </p:custDataLst>
              </p:nvPr>
            </p:nvSpPr>
            <p:spPr>
              <a:xfrm>
                <a:off x="6391632" y="6593229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19" name="椭圆 118"/>
              <p:cNvSpPr/>
              <p:nvPr>
                <p:custDataLst>
                  <p:tags r:id="rId46"/>
                </p:custDataLst>
              </p:nvPr>
            </p:nvSpPr>
            <p:spPr>
              <a:xfrm>
                <a:off x="6828873" y="7158771"/>
                <a:ext cx="654856" cy="654856"/>
              </a:xfrm>
              <a:prstGeom prst="ellipse">
                <a:avLst/>
              </a:prstGeom>
              <a:solidFill>
                <a:schemeClr val="bg1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120" name="文本框 119"/>
              <p:cNvSpPr txBox="1"/>
              <p:nvPr>
                <p:custDataLst>
                  <p:tags r:id="rId47"/>
                </p:custDataLst>
              </p:nvPr>
            </p:nvSpPr>
            <p:spPr>
              <a:xfrm>
                <a:off x="5862306" y="6947287"/>
                <a:ext cx="2497553" cy="542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0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生态</a:t>
                </a:r>
                <a:endParaRPr lang="en-US" altLang="zh-CN" sz="2000" dirty="0">
                  <a:cs typeface="微软雅黑" panose="020B0503020204020204" pitchFamily="34" charset="-122"/>
                  <a:sym typeface="+mn-ea"/>
                </a:endParaRPr>
              </a:p>
              <a:p>
                <a:pPr indent="0" algn="ctr">
                  <a:buNone/>
                </a:pPr>
                <a:r>
                  <a:rPr lang="zh-CN" altLang="en-US" sz="2000" dirty="0">
                    <a:cs typeface="微软雅黑" panose="020B0503020204020204" pitchFamily="34" charset="-122"/>
                    <a:sym typeface="+mn-ea"/>
                  </a:rPr>
                  <a:t>工业</a:t>
                </a:r>
                <a:endParaRPr lang="zh-CN" altLang="en-US" sz="2000" dirty="0">
                  <a:cs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121" name="椭圆 120"/>
            <p:cNvSpPr/>
            <p:nvPr>
              <p:custDataLst>
                <p:tags r:id="rId48"/>
              </p:custDataLst>
            </p:nvPr>
          </p:nvSpPr>
          <p:spPr>
            <a:xfrm>
              <a:off x="9090" y="14057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22" name="椭圆 121"/>
            <p:cNvSpPr/>
            <p:nvPr>
              <p:custDataLst>
                <p:tags r:id="rId49"/>
              </p:custDataLst>
            </p:nvPr>
          </p:nvSpPr>
          <p:spPr>
            <a:xfrm>
              <a:off x="6315" y="14147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23" name="文本框 122"/>
            <p:cNvSpPr txBox="1"/>
            <p:nvPr>
              <p:custDataLst>
                <p:tags r:id="rId50"/>
              </p:custDataLst>
            </p:nvPr>
          </p:nvSpPr>
          <p:spPr>
            <a:xfrm>
              <a:off x="6219" y="14225"/>
              <a:ext cx="121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冷链物流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文本框 123"/>
            <p:cNvSpPr txBox="1"/>
            <p:nvPr>
              <p:custDataLst>
                <p:tags r:id="rId51"/>
              </p:custDataLst>
            </p:nvPr>
          </p:nvSpPr>
          <p:spPr>
            <a:xfrm>
              <a:off x="9033" y="14140"/>
              <a:ext cx="121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绿色工业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5" name="椭圆 124"/>
            <p:cNvSpPr/>
            <p:nvPr>
              <p:custDataLst>
                <p:tags r:id="rId52"/>
              </p:custDataLst>
            </p:nvPr>
          </p:nvSpPr>
          <p:spPr>
            <a:xfrm>
              <a:off x="4695" y="14012"/>
              <a:ext cx="983" cy="98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600"/>
            </a:p>
          </p:txBody>
        </p:sp>
        <p:sp>
          <p:nvSpPr>
            <p:cNvPr id="127" name="文本框 126"/>
            <p:cNvSpPr txBox="1"/>
            <p:nvPr>
              <p:custDataLst>
                <p:tags r:id="rId53"/>
              </p:custDataLst>
            </p:nvPr>
          </p:nvSpPr>
          <p:spPr>
            <a:xfrm>
              <a:off x="4481" y="14116"/>
              <a:ext cx="1439" cy="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物流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仓储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/桌面/姚安县图片/美图/美图/DSC00459.jpgDSC00459"/>
          <p:cNvPicPr/>
          <p:nvPr>
            <p:custDataLst>
              <p:tags r:id="rId1"/>
            </p:custDataLst>
          </p:nvPr>
        </p:nvPicPr>
        <p:blipFill>
          <a:blip r:embed="rId2"/>
          <a:srcRect l="16652" r="16652"/>
          <a:stretch>
            <a:fillRect/>
          </a:stretch>
        </p:blipFill>
        <p:spPr>
          <a:xfrm>
            <a:off x="7882890" y="7522210"/>
            <a:ext cx="1485265" cy="148526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rcRect l="11377" r="11377"/>
          <a:stretch>
            <a:fillRect/>
          </a:stretch>
        </p:blipFill>
        <p:spPr>
          <a:xfrm>
            <a:off x="6816725" y="7522845"/>
            <a:ext cx="1485265" cy="148526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>
            <p:custDataLst>
              <p:tags r:id="rId5"/>
            </p:custDataLst>
          </p:nvPr>
        </p:nvPicPr>
        <p:blipFill>
          <a:blip r:embed="rId6"/>
          <a:srcRect l="16667" r="16667"/>
          <a:stretch>
            <a:fillRect/>
          </a:stretch>
        </p:blipFill>
        <p:spPr>
          <a:xfrm>
            <a:off x="7032625" y="3282315"/>
            <a:ext cx="1809115" cy="180911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>
            <p:custDataLst>
              <p:tags r:id="rId7"/>
            </p:custDataLst>
          </p:nvPr>
        </p:nvPicPr>
        <p:blipFill>
          <a:blip r:embed="rId8"/>
          <a:srcRect l="12500" r="12500"/>
          <a:stretch>
            <a:fillRect/>
          </a:stretch>
        </p:blipFill>
        <p:spPr>
          <a:xfrm>
            <a:off x="7286625" y="10361295"/>
            <a:ext cx="1812290" cy="181229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>
            <p:custDataLst>
              <p:tags r:id="rId9"/>
            </p:custDataLst>
          </p:nvPr>
        </p:nvPicPr>
        <p:blipFill>
          <a:blip r:embed="rId10"/>
          <a:srcRect l="12500" r="12500"/>
          <a:stretch>
            <a:fillRect/>
          </a:stretch>
        </p:blipFill>
        <p:spPr>
          <a:xfrm>
            <a:off x="6888480" y="6473190"/>
            <a:ext cx="1393190" cy="1393190"/>
          </a:xfrm>
          <a:prstGeom prst="ellipse">
            <a:avLst/>
          </a:prstGeom>
          <a:noFill/>
          <a:ln w="9525">
            <a:noFill/>
          </a:ln>
        </p:spPr>
      </p:pic>
      <p:grpSp>
        <p:nvGrpSpPr>
          <p:cNvPr id="41" name="组合 40"/>
          <p:cNvGrpSpPr/>
          <p:nvPr/>
        </p:nvGrpSpPr>
        <p:grpSpPr>
          <a:xfrm>
            <a:off x="768350" y="1500310"/>
            <a:ext cx="8620536" cy="10659709"/>
            <a:chOff x="494" y="1921"/>
            <a:chExt cx="10057" cy="12712"/>
          </a:xfrm>
        </p:grpSpPr>
        <p:sp>
          <p:nvSpPr>
            <p:cNvPr id="2" name="矩形 1"/>
            <p:cNvSpPr/>
            <p:nvPr>
              <p:custDataLst>
                <p:tags r:id="rId11"/>
              </p:custDataLst>
            </p:nvPr>
          </p:nvSpPr>
          <p:spPr>
            <a:xfrm>
              <a:off x="494" y="1921"/>
              <a:ext cx="9844" cy="1024"/>
            </a:xfrm>
            <a:prstGeom prst="rect">
              <a:avLst/>
            </a:prstGeom>
            <a:solidFill>
              <a:srgbClr val="85671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576" y="2073"/>
              <a:ext cx="960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构建“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1+4+1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”农业产业发展体系，围绕我县“东边水果、西边花卉、中间蔬菜”重要产业部署，持续壮大中部高原特色现代化农业粮食主产区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849" y="3349"/>
              <a:ext cx="9178" cy="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en-US" altLang="zh-CN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”传统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产业</a:t>
              </a:r>
              <a:endParaRPr lang="zh-CN" altLang="en-US" sz="2000" b="1" dirty="0">
                <a:solidFill>
                  <a:srgbClr val="C79B1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720" y="6867"/>
              <a:ext cx="6287" cy="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en-US" altLang="zh-CN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”即以花卉、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林果、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蚕桑、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蔬菜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作为四大特色产业</a:t>
              </a:r>
              <a:endPara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616" y="11917"/>
              <a:ext cx="9178" cy="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“</a:t>
              </a:r>
              <a:r>
                <a:rPr lang="en-US" altLang="zh-CN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”即传统</a:t>
              </a:r>
              <a:r>
                <a:rPr lang="zh-CN" altLang="en-US" sz="2000" b="1" dirty="0">
                  <a:solidFill>
                    <a:srgbClr val="C79B1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畜牧业</a:t>
              </a:r>
              <a:endParaRPr lang="zh-CN" altLang="en-US" sz="2000" b="1" dirty="0">
                <a:solidFill>
                  <a:srgbClr val="C79B1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6"/>
              </p:custDataLst>
            </p:nvPr>
          </p:nvSpPr>
          <p:spPr>
            <a:xfrm>
              <a:off x="649" y="12872"/>
              <a:ext cx="6207" cy="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     光禄镇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以肉牛养殖业为突破口，不断创新完善措施，以“建基地、扩规模、提品质、创品牌”为抓手，争创云南省肉牛养殖基地县，力争把肉牛产打造成为富民强县的“新名片”。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720" y="7931"/>
              <a:ext cx="6351" cy="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795" y="3902"/>
              <a:ext cx="6061" cy="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/>
                <a:t>    </a:t>
              </a:r>
              <a:r>
                <a:rPr lang="zh-CN" altLang="en-US" dirty="0">
                  <a:sym typeface="+mn-ea"/>
                </a:rPr>
                <a:t> 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稳定发展传统粮油种植，推进土地资源整合，结合农业发展新技术，实现粮油作物种植增产增值。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9"/>
              </p:custDataLst>
            </p:nvPr>
          </p:nvSpPr>
          <p:spPr>
            <a:xfrm>
              <a:off x="559" y="3095"/>
              <a:ext cx="6684" cy="2755"/>
            </a:xfrm>
            <a:prstGeom prst="rect">
              <a:avLst/>
            </a:prstGeom>
            <a:noFill/>
            <a:ln w="38100">
              <a:solidFill>
                <a:srgbClr val="85671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20"/>
              </p:custDataLst>
            </p:nvPr>
          </p:nvSpPr>
          <p:spPr>
            <a:xfrm>
              <a:off x="584" y="6168"/>
              <a:ext cx="6684" cy="4743"/>
            </a:xfrm>
            <a:prstGeom prst="rect">
              <a:avLst/>
            </a:prstGeom>
            <a:noFill/>
            <a:ln w="38100">
              <a:solidFill>
                <a:srgbClr val="85671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just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just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 不断优化调整农业产业结构，结合农业产业优势和旅游资源，大力流转土地和荒山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，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加快实施传统产业转型发展，逐步形成以蔬菜、花卉、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蚕桑、特色水果为主的农业产业布局，为后续发展打牢基础。着重发展冬早蔬菜、经济作物和林果种植，配合家禽家畜养殖，探索健康有序的林下经济发展模式，提高资源利用效率。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just"/>
              <a:endPara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21"/>
              </p:custDataLst>
            </p:nvPr>
          </p:nvSpPr>
          <p:spPr>
            <a:xfrm>
              <a:off x="558" y="11395"/>
              <a:ext cx="6684" cy="3238"/>
            </a:xfrm>
            <a:prstGeom prst="rect">
              <a:avLst/>
            </a:prstGeom>
            <a:noFill/>
            <a:ln w="38100">
              <a:solidFill>
                <a:srgbClr val="856711"/>
              </a:solidFill>
              <a:prstDash val="lg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 b="1">
                <a:solidFill>
                  <a:srgbClr val="0070C0"/>
                </a:solidFill>
              </a:endParaRPr>
            </a:p>
          </p:txBody>
        </p:sp>
        <p:sp>
          <p:nvSpPr>
            <p:cNvPr id="35" name="矩形: 圆角 21"/>
            <p:cNvSpPr/>
            <p:nvPr>
              <p:custDataLst>
                <p:tags r:id="rId22"/>
              </p:custDataLst>
            </p:nvPr>
          </p:nvSpPr>
          <p:spPr>
            <a:xfrm>
              <a:off x="7716" y="3202"/>
              <a:ext cx="2192" cy="709"/>
            </a:xfrm>
            <a:prstGeom prst="roundRect">
              <a:avLst/>
            </a:prstGeom>
            <a:solidFill>
              <a:srgbClr val="C79B1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传统产业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矩形: 圆角 22"/>
            <p:cNvSpPr/>
            <p:nvPr>
              <p:custDataLst>
                <p:tags r:id="rId23"/>
              </p:custDataLst>
            </p:nvPr>
          </p:nvSpPr>
          <p:spPr>
            <a:xfrm>
              <a:off x="7987" y="6967"/>
              <a:ext cx="2192" cy="709"/>
            </a:xfrm>
            <a:prstGeom prst="roundRect">
              <a:avLst/>
            </a:prstGeom>
            <a:solidFill>
              <a:srgbClr val="C79B1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主导产业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矩形: 圆角 23"/>
            <p:cNvSpPr/>
            <p:nvPr>
              <p:custDataLst>
                <p:tags r:id="rId24"/>
              </p:custDataLst>
            </p:nvPr>
          </p:nvSpPr>
          <p:spPr>
            <a:xfrm>
              <a:off x="7988" y="11609"/>
              <a:ext cx="2192" cy="709"/>
            </a:xfrm>
            <a:prstGeom prst="roundRect">
              <a:avLst/>
            </a:prstGeom>
            <a:solidFill>
              <a:srgbClr val="C79B1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传统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畜牧业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5"/>
              </p:custDataLst>
            </p:nvPr>
          </p:nvSpPr>
          <p:spPr>
            <a:xfrm>
              <a:off x="8391" y="5430"/>
              <a:ext cx="2160" cy="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粮油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文本框 42"/>
          <p:cNvSpPr txBox="1"/>
          <p:nvPr>
            <p:custDataLst>
              <p:tags r:id="rId26"/>
            </p:custDataLst>
          </p:nvPr>
        </p:nvSpPr>
        <p:spPr>
          <a:xfrm>
            <a:off x="7176089" y="7337642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花卉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8" name="图片 107"/>
          <p:cNvPicPr/>
          <p:nvPr>
            <p:custDataLst>
              <p:tags r:id="rId27"/>
            </p:custDataLst>
          </p:nvPr>
        </p:nvPicPr>
        <p:blipFill>
          <a:blip r:embed="rId28"/>
          <a:srcRect l="12519" r="12519"/>
          <a:stretch>
            <a:fillRect/>
          </a:stretch>
        </p:blipFill>
        <p:spPr>
          <a:xfrm>
            <a:off x="7969250" y="6473190"/>
            <a:ext cx="1419860" cy="141986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5" name="文本框 44"/>
          <p:cNvSpPr txBox="1"/>
          <p:nvPr>
            <p:custDataLst>
              <p:tags r:id="rId29"/>
            </p:custDataLst>
          </p:nvPr>
        </p:nvSpPr>
        <p:spPr>
          <a:xfrm>
            <a:off x="8400415" y="7384415"/>
            <a:ext cx="1010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林果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30"/>
            </p:custDataLst>
          </p:nvPr>
        </p:nvSpPr>
        <p:spPr>
          <a:xfrm>
            <a:off x="7176135" y="8504555"/>
            <a:ext cx="706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桑蚕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31"/>
            </p:custDataLst>
          </p:nvPr>
        </p:nvSpPr>
        <p:spPr>
          <a:xfrm>
            <a:off x="7715204" y="11719777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肉牛养殖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4"/>
          <p:cNvSpPr txBox="1"/>
          <p:nvPr>
            <p:custDataLst>
              <p:tags r:id="rId32"/>
            </p:custDataLst>
          </p:nvPr>
        </p:nvSpPr>
        <p:spPr>
          <a:xfrm>
            <a:off x="768350" y="74295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重塑产业体系——第一产业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3"/>
            </p:custDataLst>
          </p:nvPr>
        </p:nvSpPr>
        <p:spPr>
          <a:xfrm>
            <a:off x="8357235" y="8504555"/>
            <a:ext cx="10109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蔬菜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400369" y="7384632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核桃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2" descr="图片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6"/>
          <a:stretch>
            <a:fillRect/>
          </a:stretch>
        </p:blipFill>
        <p:spPr bwMode="auto">
          <a:xfrm>
            <a:off x="0" y="7143115"/>
            <a:ext cx="9605645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7120890"/>
            <a:ext cx="9605645" cy="5680075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30000"/>
                </a:schemeClr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38455" y="2458085"/>
            <a:ext cx="8657590" cy="82994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积极发展高效绿色加工制造业，积极争取建设县级农产品综合物流园区，成为全县农产品的物流集散地。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526415" y="8290560"/>
            <a:ext cx="8509635" cy="20148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indent="406400" algn="just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持全面绿色低碳发展。把“碳达峰、碳中和”纳入高质量发展整体布局，协同推进减污降碳，大力推进“风光水储”一体化绿色能源开发，加快风电光伏基地建设，推进能源清洁低碳转型和高质量发展，提高能源安全保供能力，促进能源与产业协同发展</a:t>
            </a:r>
            <a:r>
              <a:rPr lang="zh-CN" altLang="en-US" dirty="0"/>
              <a:t>。</a:t>
            </a:r>
            <a:endParaRPr lang="zh-CN" altLang="en-US" dirty="0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320040" y="5017770"/>
            <a:ext cx="8573135" cy="156845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促进传统工业优化升级，不断增强精深加工企业发展后劲。提高轻工业比重，延伸特色农产品加工产业链，促进农产品加工产业集群发展，提高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水稻、肉牛、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蔬菜、蚕茧、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核桃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等农产品附加值，实现第二产业提质增效</a:t>
            </a:r>
            <a:r>
              <a:rPr lang="zh-CN" altLang="en-US" sz="24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292100" y="1450975"/>
            <a:ext cx="8754745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304165" y="1649095"/>
            <a:ext cx="853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全面打造全县物流集散地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64795" y="3804285"/>
            <a:ext cx="8754745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264795" y="3947160"/>
            <a:ext cx="853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大力发展农产品加工产业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320040" y="7164705"/>
            <a:ext cx="8754745" cy="7454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392430" y="7289165"/>
            <a:ext cx="85382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发展新能源产业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14"/>
            </p:custDataLst>
          </p:nvPr>
        </p:nvSpPr>
        <p:spPr>
          <a:xfrm>
            <a:off x="292100" y="2369185"/>
            <a:ext cx="8703945" cy="1106170"/>
          </a:xfrm>
          <a:prstGeom prst="rect">
            <a:avLst/>
          </a:prstGeom>
          <a:noFill/>
          <a:ln w="38100">
            <a:solidFill>
              <a:srgbClr val="85671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6" name="矩形 25"/>
          <p:cNvSpPr/>
          <p:nvPr>
            <p:custDataLst>
              <p:tags r:id="rId15"/>
            </p:custDataLst>
          </p:nvPr>
        </p:nvSpPr>
        <p:spPr>
          <a:xfrm>
            <a:off x="267335" y="4829810"/>
            <a:ext cx="8689975" cy="1954530"/>
          </a:xfrm>
          <a:prstGeom prst="rect">
            <a:avLst/>
          </a:prstGeom>
          <a:noFill/>
          <a:ln w="38100">
            <a:solidFill>
              <a:srgbClr val="85671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16"/>
            </p:custDataLst>
          </p:nvPr>
        </p:nvSpPr>
        <p:spPr>
          <a:xfrm>
            <a:off x="408305" y="8129270"/>
            <a:ext cx="8689975" cy="2988310"/>
          </a:xfrm>
          <a:prstGeom prst="rect">
            <a:avLst/>
          </a:prstGeom>
          <a:noFill/>
          <a:ln w="38100">
            <a:solidFill>
              <a:srgbClr val="856711"/>
            </a:solidFill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28" name="TextBox 4"/>
          <p:cNvSpPr txBox="1"/>
          <p:nvPr>
            <p:custDataLst>
              <p:tags r:id="rId17"/>
            </p:custDataLst>
          </p:nvPr>
        </p:nvSpPr>
        <p:spPr>
          <a:xfrm>
            <a:off x="768350" y="74295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重塑产业体系——第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二产业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图片 111"/>
          <p:cNvPicPr/>
          <p:nvPr>
            <p:custDataLst>
              <p:tags r:id="rId1"/>
            </p:custDataLst>
          </p:nvPr>
        </p:nvPicPr>
        <p:blipFill>
          <a:blip r:embed="rId2"/>
          <a:srcRect b="32491"/>
          <a:stretch>
            <a:fillRect/>
          </a:stretch>
        </p:blipFill>
        <p:spPr>
          <a:xfrm>
            <a:off x="3232150" y="5873115"/>
            <a:ext cx="6104890" cy="300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>
            <p:custDataLst>
              <p:tags r:id="rId3"/>
            </p:custDataLst>
          </p:nvPr>
        </p:nvPicPr>
        <p:blipFill>
          <a:blip r:embed="rId4">
            <a:alphaModFix amt="75000"/>
          </a:blip>
          <a:srcRect t="9354" b="19891"/>
          <a:stretch>
            <a:fillRect/>
          </a:stretch>
        </p:blipFill>
        <p:spPr>
          <a:xfrm>
            <a:off x="3216910" y="2513330"/>
            <a:ext cx="6120130" cy="288671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</a:ln>
        </p:spPr>
      </p:pic>
      <p:sp>
        <p:nvSpPr>
          <p:cNvPr id="45" name="文本框 44"/>
          <p:cNvSpPr txBox="1"/>
          <p:nvPr>
            <p:custDataLst>
              <p:tags r:id="rId5"/>
            </p:custDataLst>
          </p:nvPr>
        </p:nvSpPr>
        <p:spPr>
          <a:xfrm>
            <a:off x="8497524" y="9349322"/>
            <a:ext cx="185148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核桃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2" descr="图片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595"/>
          <a:stretch>
            <a:fillRect/>
          </a:stretch>
        </p:blipFill>
        <p:spPr bwMode="auto">
          <a:xfrm>
            <a:off x="3216910" y="9497060"/>
            <a:ext cx="6071870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3576320" y="6689090"/>
            <a:ext cx="5475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发挥千亩荷塘景观、荷花庄园、东方玫瑰谷等优越的山水基底条件，打造集生态康养、休闲观光农业、旅游度假娱乐为一体的产业体系。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10"/>
            </p:custDataLst>
          </p:nvPr>
        </p:nvSpPr>
        <p:spPr>
          <a:xfrm>
            <a:off x="3512185" y="10001250"/>
            <a:ext cx="561213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借助光禄彝族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姚安花灯、姚安坝子腔、彝绣、左脚舞、舞龙舞狮、非遗传承人等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丰富的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非物质文化遗产，将其化通俗化、创意化、赛事化，打造集文化活动、休闲娱乐于一体的产业体系，发展姚安民俗文化之乡。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: 圆角 5"/>
          <p:cNvSpPr/>
          <p:nvPr>
            <p:custDataLst>
              <p:tags r:id="rId11"/>
            </p:custDataLst>
          </p:nvPr>
        </p:nvSpPr>
        <p:spPr>
          <a:xfrm>
            <a:off x="559435" y="3063240"/>
            <a:ext cx="2489835" cy="1609090"/>
          </a:xfrm>
          <a:prstGeom prst="roundRect">
            <a:avLst/>
          </a:prstGeom>
          <a:solidFill>
            <a:srgbClr val="FDF1DF"/>
          </a:solidFill>
          <a:ln w="57150">
            <a:solidFill>
              <a:srgbClr val="EF97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4" name="矩形: 圆角 8"/>
          <p:cNvSpPr/>
          <p:nvPr>
            <p:custDataLst>
              <p:tags r:id="rId12"/>
            </p:custDataLst>
          </p:nvPr>
        </p:nvSpPr>
        <p:spPr>
          <a:xfrm>
            <a:off x="552450" y="6833235"/>
            <a:ext cx="2489835" cy="1609090"/>
          </a:xfrm>
          <a:prstGeom prst="roundRect">
            <a:avLst/>
          </a:prstGeom>
          <a:solidFill>
            <a:srgbClr val="F8F4C0"/>
          </a:solidFill>
          <a:ln w="57150">
            <a:solidFill>
              <a:srgbClr val="B2AC2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35" name="矩形: 圆角 9"/>
          <p:cNvSpPr/>
          <p:nvPr>
            <p:custDataLst>
              <p:tags r:id="rId13"/>
            </p:custDataLst>
          </p:nvPr>
        </p:nvSpPr>
        <p:spPr>
          <a:xfrm>
            <a:off x="480060" y="10001250"/>
            <a:ext cx="2489835" cy="1609090"/>
          </a:xfrm>
          <a:prstGeom prst="roundRect">
            <a:avLst/>
          </a:prstGeom>
          <a:solidFill>
            <a:srgbClr val="ECF7FA"/>
          </a:solidFill>
          <a:ln w="57150">
            <a:solidFill>
              <a:srgbClr val="87BAE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b="1">
              <a:solidFill>
                <a:srgbClr val="0070C0"/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14"/>
            </p:custDataLst>
          </p:nvPr>
        </p:nvSpPr>
        <p:spPr>
          <a:xfrm>
            <a:off x="49530" y="10178415"/>
            <a:ext cx="3348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i="1" dirty="0">
                <a:solidFill>
                  <a:srgbClr val="87BAE0"/>
                </a:solidFill>
              </a:rPr>
              <a:t>舞</a:t>
            </a:r>
            <a:endParaRPr lang="en-US" altLang="zh-CN" sz="2400" b="1" i="1" dirty="0">
              <a:solidFill>
                <a:srgbClr val="87BAE0"/>
              </a:solidFill>
            </a:endParaRPr>
          </a:p>
          <a:p>
            <a:pPr algn="ctr"/>
            <a:r>
              <a:rPr lang="zh-CN" altLang="en-US" sz="2400" b="1" i="1" dirty="0">
                <a:solidFill>
                  <a:srgbClr val="87BAE0"/>
                </a:solidFill>
              </a:rPr>
              <a:t>文化传承</a:t>
            </a:r>
            <a:endParaRPr lang="zh-CN" altLang="en-US" sz="2400" b="1" i="1" dirty="0">
              <a:solidFill>
                <a:srgbClr val="87BAE0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177165" y="3256280"/>
            <a:ext cx="32391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i="1" dirty="0">
                <a:solidFill>
                  <a:srgbClr val="EF9726"/>
                </a:solidFill>
              </a:rPr>
              <a:t>古</a:t>
            </a:r>
            <a:endParaRPr lang="en-US" altLang="zh-CN" sz="2400" b="1" i="1" dirty="0">
              <a:solidFill>
                <a:srgbClr val="EF9726"/>
              </a:solidFill>
            </a:endParaRPr>
          </a:p>
          <a:p>
            <a:pPr algn="ctr"/>
            <a:r>
              <a:rPr lang="zh-CN" altLang="en-US" sz="2400" b="1" i="1" dirty="0">
                <a:solidFill>
                  <a:srgbClr val="EF9726"/>
                </a:solidFill>
              </a:rPr>
              <a:t>人文体验</a:t>
            </a:r>
            <a:endParaRPr lang="zh-CN" altLang="en-US" sz="2400" b="1" i="1" dirty="0">
              <a:solidFill>
                <a:srgbClr val="EF9726"/>
              </a:solidFill>
            </a:endParaRPr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36830" y="6986905"/>
            <a:ext cx="33489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i="1" dirty="0">
                <a:solidFill>
                  <a:srgbClr val="AEBE1E"/>
                </a:solidFill>
              </a:rPr>
              <a:t>绿</a:t>
            </a:r>
            <a:endParaRPr lang="en-US" altLang="zh-CN" sz="2400" b="1" i="1" dirty="0">
              <a:solidFill>
                <a:srgbClr val="AEBE1E"/>
              </a:solidFill>
            </a:endParaRPr>
          </a:p>
          <a:p>
            <a:pPr algn="ctr"/>
            <a:r>
              <a:rPr lang="zh-CN" altLang="en-US" sz="2400" b="1" i="1" dirty="0">
                <a:solidFill>
                  <a:srgbClr val="AEBE1E"/>
                </a:solidFill>
              </a:rPr>
              <a:t>生态休闲</a:t>
            </a:r>
            <a:endParaRPr lang="zh-CN" altLang="en-US" sz="2400" b="1" i="1" dirty="0">
              <a:solidFill>
                <a:srgbClr val="AEBE1E"/>
              </a:solidFill>
            </a:endParaRPr>
          </a:p>
        </p:txBody>
      </p:sp>
      <p:sp>
        <p:nvSpPr>
          <p:cNvPr id="41" name="文本框 40"/>
          <p:cNvSpPr txBox="1"/>
          <p:nvPr>
            <p:custDataLst>
              <p:tags r:id="rId17"/>
            </p:custDataLst>
          </p:nvPr>
        </p:nvSpPr>
        <p:spPr>
          <a:xfrm>
            <a:off x="3523049" y="2564386"/>
            <a:ext cx="5475489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光禄古镇是滇中地区历史悠久，布局规模较大的历史文化名镇，曾是古代姚安的政治经济和文化中心。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它是一个以历史文化和农耕文化为主的小镇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一年四季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田园景色轮回变化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展示了春、夏、秋、冬不同的自然画卷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形成了秀美的田园风光。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围绕光禄古镇，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打造集人文体验、休闲度假、餐饮民宿等一体的产业体系，盘活历史文化镇区，激发古村活力。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TextBox 4"/>
          <p:cNvSpPr txBox="1"/>
          <p:nvPr>
            <p:custDataLst>
              <p:tags r:id="rId18"/>
            </p:custDataLst>
          </p:nvPr>
        </p:nvSpPr>
        <p:spPr>
          <a:xfrm>
            <a:off x="768350" y="74295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4.4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重塑产业体系——第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三产业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12801600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178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>
                <a:solidFill>
                  <a:schemeClr val="bg1"/>
                </a:solidFill>
              </a:rPr>
              <a:t>PART </a:t>
            </a:r>
            <a:r>
              <a:rPr lang="en-US" altLang="zh-CN" sz="5675" b="1">
                <a:solidFill>
                  <a:schemeClr val="bg1"/>
                </a:solidFill>
              </a:rPr>
              <a:t>05</a:t>
            </a:r>
            <a:endParaRPr lang="zh-CN" altLang="en-US" sz="3785" b="1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价值提升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推进国土整治与生态修复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2503170" cy="1986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5.1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生态保护修复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5.2 国土综合整治</a:t>
            </a:r>
            <a:endParaRPr lang="en-US" altLang="zh-CN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5.3 矿山生态修复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1785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27"/>
          <p:cNvSpPr/>
          <p:nvPr>
            <p:custDataLst>
              <p:tags r:id="rId1"/>
            </p:custDataLst>
          </p:nvPr>
        </p:nvSpPr>
        <p:spPr>
          <a:xfrm>
            <a:off x="1848485" y="9905365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减少地质灾害威胁：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按照“以人为本”为宗旨，贯彻省政府“三为主”“四结合”方针。在地质灾害频发、危害人民生命财产安全的地点布局地质灾害治理项目，结合“地灾防治规划”落实1个地质灾害治理项目。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7" name="圆角矩形 26"/>
          <p:cNvSpPr/>
          <p:nvPr>
            <p:custDataLst>
              <p:tags r:id="rId2"/>
            </p:custDataLst>
          </p:nvPr>
        </p:nvSpPr>
        <p:spPr>
          <a:xfrm>
            <a:off x="1848485" y="7705090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河道综合治理工程：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实施蜻蛉河、大康郎河、七街河等河道治理工程。以小流域为单元，采取工程措施、林草措施、农业耕作措施，开展清淤疏浚工程、坡岸整治工程，结合景观绿化工程实施水土流失综合治理，改善河流生态环境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" name="圆角矩形 25"/>
          <p:cNvSpPr/>
          <p:nvPr>
            <p:custDataLst>
              <p:tags r:id="rId3"/>
            </p:custDataLst>
          </p:nvPr>
        </p:nvSpPr>
        <p:spPr>
          <a:xfrm>
            <a:off x="1848485" y="5504815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森林生态保护与修复工程：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fontAlgn="auto">
              <a:lnSpc>
                <a:spcPct val="12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规划在天然林、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公益林等林地生态系统类型比较丰富的地区，采取植被恢复、野生动物栖息地恢复等措施，实施防护林、封山育林、退化林地的修复治理工程，提高森林覆盖率，逐步恢复生态系统功能。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5" name="圆角矩形 24"/>
          <p:cNvSpPr/>
          <p:nvPr>
            <p:custDataLst>
              <p:tags r:id="rId4"/>
            </p:custDataLst>
          </p:nvPr>
        </p:nvSpPr>
        <p:spPr>
          <a:xfrm>
            <a:off x="1882140" y="3304540"/>
            <a:ext cx="7088505" cy="1674495"/>
          </a:xfrm>
          <a:prstGeom prst="roundRect">
            <a:avLst/>
          </a:prstGeom>
          <a:solidFill>
            <a:srgbClr val="E8F3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90600" indent="-342900" fontAlgn="auto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水源地保护工程：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647700" indent="457200" fontAlgn="auto">
              <a:lnSpc>
                <a:spcPct val="12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规划加强大麦地水库保护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力度，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实施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龙头箐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水源地保护工程。根据水源地周边生态破坏、污染程度，采取在水库周边建立生态屏障，种植适宜的水生植物，绿化造林等措施，减少污染，提升和改善水质。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623570" y="9779000"/>
            <a:ext cx="1943735" cy="1943735"/>
          </a:xfrm>
          <a:prstGeom prst="ellipse">
            <a:avLst/>
          </a:prstGeom>
          <a:solidFill>
            <a:schemeClr val="bg1"/>
          </a:solidFill>
          <a:ln w="22225"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6"/>
            </p:custDataLst>
          </p:nvPr>
        </p:nvSpPr>
        <p:spPr>
          <a:xfrm>
            <a:off x="623570" y="7547610"/>
            <a:ext cx="1943735" cy="1943735"/>
          </a:xfrm>
          <a:prstGeom prst="ellipse">
            <a:avLst/>
          </a:prstGeom>
          <a:solidFill>
            <a:schemeClr val="bg1"/>
          </a:solidFill>
          <a:ln w="22225">
            <a:solidFill>
              <a:srgbClr val="1DA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623570" y="5387340"/>
            <a:ext cx="1943735" cy="194373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24D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23570" y="3193415"/>
            <a:ext cx="1943735" cy="1943735"/>
          </a:xfrm>
          <a:prstGeom prst="ellipse">
            <a:avLst/>
          </a:prstGeom>
          <a:solidFill>
            <a:srgbClr val="FFFFFF"/>
          </a:solidFill>
          <a:ln w="22225">
            <a:solidFill>
              <a:srgbClr val="74D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>
            <p:custDataLst>
              <p:tags r:id="rId8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5.1 </a:t>
            </a:r>
            <a:r>
              <a:rPr lang="zh-CN" altLang="en-US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生态保护修复</a:t>
            </a:r>
            <a:endParaRPr lang="zh-CN" altLang="en-US" sz="28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templates\docerresourceshop\icons\\32303236373537313b32303238313530363bcbaed7cad4b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105" y="3360420"/>
            <a:ext cx="1391920" cy="1417320"/>
          </a:xfrm>
          <a:prstGeom prst="rect">
            <a:avLst/>
          </a:prstGeom>
        </p:spPr>
      </p:pic>
      <p:pic>
        <p:nvPicPr>
          <p:cNvPr id="8" name="图片 7" descr="templates\docerresourceshop\icons\\32313538313637363b32313538313734343bc9adc1d6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7265" y="5627370"/>
            <a:ext cx="1305560" cy="132905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895985" y="7518400"/>
            <a:ext cx="1432560" cy="1618615"/>
            <a:chOff x="5515" y="8148"/>
            <a:chExt cx="2978" cy="3185"/>
          </a:xfrm>
        </p:grpSpPr>
        <p:pic>
          <p:nvPicPr>
            <p:cNvPr id="11" name="图片 10" descr="templates\docerresourceshop\icons\\303b32313535313338393bc9bd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628" y="8148"/>
              <a:ext cx="2652" cy="2652"/>
            </a:xfrm>
            <a:prstGeom prst="rect">
              <a:avLst/>
            </a:prstGeom>
          </p:spPr>
        </p:pic>
        <p:pic>
          <p:nvPicPr>
            <p:cNvPr id="12" name="图片 11" descr="templates\docerresourceshop\icons\\303b32313535393934363bcbae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515" y="10307"/>
              <a:ext cx="2979" cy="1027"/>
            </a:xfrm>
            <a:prstGeom prst="rect">
              <a:avLst/>
            </a:prstGeom>
          </p:spPr>
        </p:pic>
      </p:grpSp>
      <p:sp>
        <p:nvSpPr>
          <p:cNvPr id="24" name="圆角矩形 23"/>
          <p:cNvSpPr/>
          <p:nvPr>
            <p:custDataLst>
              <p:tags r:id="rId17"/>
            </p:custDataLst>
          </p:nvPr>
        </p:nvSpPr>
        <p:spPr>
          <a:xfrm>
            <a:off x="624205" y="1576705"/>
            <a:ext cx="8345805" cy="1400175"/>
          </a:xfrm>
          <a:prstGeom prst="roundRect">
            <a:avLst/>
          </a:prstGeom>
          <a:solidFill>
            <a:srgbClr val="E8F3EE"/>
          </a:solidFill>
          <a:ln w="19050">
            <a:solidFill>
              <a:srgbClr val="17856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fontAlgn="auto">
              <a:lnSpc>
                <a:spcPct val="120000"/>
              </a:lnSpc>
            </a:pPr>
            <a:r>
              <a:rPr lang="zh-CN" altLang="en-US" sz="24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至 2035 年，生态系统质量明显改善，生态服务功能显著提高，生态稳定性明显增强，自然生态系统基本实现良性循环，全镇生态安全屏障体系基本建成。</a:t>
            </a:r>
            <a:endParaRPr lang="zh-CN" altLang="en-US" sz="24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0" y="10008185"/>
            <a:ext cx="1293729" cy="12937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5.2 </a:t>
            </a:r>
            <a:r>
              <a:rPr lang="zh-CN" altLang="en-US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国土综合整治</a:t>
            </a:r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zh-CN" altLang="en-US" sz="28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984885" y="1720850"/>
            <a:ext cx="7980680" cy="489585"/>
          </a:xfrm>
          <a:prstGeom prst="rect">
            <a:avLst/>
          </a:prstGeom>
          <a:solidFill>
            <a:srgbClr val="E8F3EE"/>
          </a:solidFill>
          <a:ln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buClrTx/>
              <a:buSzTx/>
              <a:buFontTx/>
            </a:pPr>
            <a:r>
              <a:rPr lang="zh-CN" altLang="en-US" sz="2000" b="1" dirty="0">
                <a:solidFill>
                  <a:srgbClr val="17856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统筹推进高标准农田建设</a:t>
            </a:r>
            <a:endParaRPr lang="zh-CN" altLang="en-US" sz="2000" b="1" dirty="0">
              <a:solidFill>
                <a:srgbClr val="17856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603250" y="1534160"/>
            <a:ext cx="903605" cy="488315"/>
            <a:chOff x="675" y="2416"/>
            <a:chExt cx="1398" cy="769"/>
          </a:xfrm>
        </p:grpSpPr>
        <p:sp>
          <p:nvSpPr>
            <p:cNvPr id="4" name="矩形 3"/>
            <p:cNvSpPr/>
            <p:nvPr>
              <p:custDataLst>
                <p:tags r:id="rId4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178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直角三角形 11"/>
            <p:cNvSpPr/>
            <p:nvPr>
              <p:custDataLst>
                <p:tags r:id="rId5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0F5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603885" y="2277110"/>
            <a:ext cx="8362315" cy="1016000"/>
          </a:xfrm>
          <a:prstGeom prst="rect">
            <a:avLst/>
          </a:prstGeom>
          <a:noFill/>
          <a:ln w="15875">
            <a:solidFill>
              <a:srgbClr val="1785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按照“田成方、路相通、旱能灌、涝能排”建设标准，逐步将永久基本农田建成高标准农田；以提高耕地质量，增加耕地面积，改善农田生态为目标，实施耕地提质改造、高效节水灌溉等重大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工程。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984250" y="6722110"/>
            <a:ext cx="7980680" cy="489585"/>
          </a:xfrm>
          <a:prstGeom prst="rect">
            <a:avLst/>
          </a:prstGeom>
          <a:solidFill>
            <a:srgbClr val="E8F3EE"/>
          </a:solidFill>
          <a:ln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buClrTx/>
              <a:buSzTx/>
              <a:buFontTx/>
            </a:pPr>
            <a:r>
              <a:rPr lang="zh-CN" altLang="en-US" sz="2000" b="1" dirty="0">
                <a:solidFill>
                  <a:srgbClr val="17856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开展农村建设用地整治</a:t>
            </a:r>
            <a:endParaRPr lang="zh-CN" altLang="en-US" sz="2000" b="1" dirty="0">
              <a:solidFill>
                <a:srgbClr val="178562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7" name="组合 16"/>
          <p:cNvGrpSpPr/>
          <p:nvPr>
            <p:custDataLst>
              <p:tags r:id="rId8"/>
            </p:custDataLst>
          </p:nvPr>
        </p:nvGrpSpPr>
        <p:grpSpPr>
          <a:xfrm>
            <a:off x="602615" y="6535420"/>
            <a:ext cx="903605" cy="488315"/>
            <a:chOff x="675" y="2416"/>
            <a:chExt cx="1398" cy="769"/>
          </a:xfrm>
        </p:grpSpPr>
        <p:sp>
          <p:nvSpPr>
            <p:cNvPr id="18" name="矩形 17"/>
            <p:cNvSpPr/>
            <p:nvPr>
              <p:custDataLst>
                <p:tags r:id="rId9"/>
              </p:custDataLst>
            </p:nvPr>
          </p:nvSpPr>
          <p:spPr>
            <a:xfrm>
              <a:off x="951" y="2416"/>
              <a:ext cx="1123" cy="768"/>
            </a:xfrm>
            <a:prstGeom prst="rect">
              <a:avLst/>
            </a:prstGeom>
            <a:solidFill>
              <a:srgbClr val="1785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0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直角三角形 18"/>
            <p:cNvSpPr/>
            <p:nvPr>
              <p:custDataLst>
                <p:tags r:id="rId10"/>
              </p:custDataLst>
            </p:nvPr>
          </p:nvSpPr>
          <p:spPr>
            <a:xfrm rot="5400000" flipV="1">
              <a:off x="576" y="2810"/>
              <a:ext cx="474" cy="276"/>
            </a:xfrm>
            <a:prstGeom prst="rtTriangle">
              <a:avLst/>
            </a:prstGeom>
            <a:solidFill>
              <a:srgbClr val="0F5A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603250" y="7278370"/>
            <a:ext cx="8362315" cy="1138430"/>
          </a:xfrm>
          <a:prstGeom prst="rect">
            <a:avLst/>
          </a:prstGeom>
          <a:noFill/>
          <a:ln w="15875">
            <a:solidFill>
              <a:srgbClr val="17856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规划期间主要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通过实施</a:t>
            </a: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城乡建设用地增减挂钩项目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以优化农村建设用地结构布局，提升农村建设用地使用效益和集约化水平为目标，实施农村宅基地、其他低效闲置建设用地整理工程。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1" name="图片 20" descr="江尾布家村"/>
          <p:cNvPicPr>
            <a:picLocks noChangeAspect="1"/>
          </p:cNvPicPr>
          <p:nvPr/>
        </p:nvPicPr>
        <p:blipFill>
          <a:blip r:embed="rId12">
            <a:lum bright="12000" contrast="42000"/>
          </a:blip>
          <a:srcRect t="16640" b="5412"/>
          <a:stretch>
            <a:fillRect/>
          </a:stretch>
        </p:blipFill>
        <p:spPr>
          <a:xfrm>
            <a:off x="603250" y="8536622"/>
            <a:ext cx="8341360" cy="3975735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4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8"/>
          <a:stretch>
            <a:fillRect/>
          </a:stretch>
        </p:blipFill>
        <p:spPr bwMode="auto">
          <a:xfrm>
            <a:off x="633255" y="3359785"/>
            <a:ext cx="8334689" cy="30410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5.3 </a:t>
            </a:r>
            <a:r>
              <a:rPr lang="zh-CN" altLang="en-US" sz="28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矿山生态修复</a:t>
            </a:r>
            <a:endParaRPr lang="zh-CN" altLang="en-US" sz="2800" b="1" dirty="0">
              <a:solidFill>
                <a:srgbClr val="17856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>
            <p:custDataLst>
              <p:tags r:id="rId2"/>
            </p:custDataLst>
          </p:nvPr>
        </p:nvSpPr>
        <p:spPr>
          <a:xfrm>
            <a:off x="552450" y="1792605"/>
            <a:ext cx="8345805" cy="4138930"/>
          </a:xfrm>
          <a:prstGeom prst="roundRect">
            <a:avLst/>
          </a:prstGeom>
          <a:ln w="254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深入持续开展矿山复绿行动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。推进废弃矿山的山、水、田、林、草综合治理，宜农则农、宜林则林、宜园则园、宜水则水，充分结合全民义务植树等活动，恢复矿区的青山绿水。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just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针对不同矿山类型、场地条件，提供分类治理措施与修复手段，</a:t>
            </a: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优化矿产资源开发格局，实现可持续开发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因地制宜，选择自然恢复、辅助再生、生态重建、转型利用等修复方式，采取消除矿山地质安全隐患治理、地形地貌重塑、植被恢复、土壤重构、废弃土地复垦利用等综合治理措施，开展历史遗留矿山态修复。重点解决</a:t>
            </a:r>
            <a:r>
              <a:rPr lang="zh-CN" altLang="en-US" sz="2000" b="1" dirty="0">
                <a:solidFill>
                  <a:srgbClr val="17856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历史遗留露天矿山生态保护修复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问题，加强矿山开采边坡综合整治，恢复矿区生态环境。加强在建矿山恢复治理监管，推进绿色矿山建设。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 descr="H:/00光禄乡镇规划/00光禄公示稿/矿山修复.jpg矿山修复"/>
          <p:cNvPicPr>
            <a:picLocks noChangeAspect="1"/>
          </p:cNvPicPr>
          <p:nvPr/>
        </p:nvPicPr>
        <p:blipFill>
          <a:blip r:embed="rId3"/>
          <a:srcRect l="5" r="5"/>
          <a:stretch>
            <a:fillRect/>
          </a:stretch>
        </p:blipFill>
        <p:spPr>
          <a:xfrm>
            <a:off x="0" y="6041390"/>
            <a:ext cx="9601200" cy="6793865"/>
          </a:xfrm>
          <a:prstGeom prst="rect">
            <a:avLst/>
          </a:prstGeom>
          <a:effectLst>
            <a:softEdge rad="190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处理12.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12000"/>
          </a:blip>
          <a:srcRect l="9265" r="28293"/>
          <a:stretch>
            <a:fillRect/>
          </a:stretch>
        </p:blipFill>
        <p:spPr>
          <a:xfrm>
            <a:off x="3175" y="10795"/>
            <a:ext cx="9598660" cy="10215245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>
              <a:solidFill>
                <a:srgbClr val="30618B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8430" y="88489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>
                <a:solidFill>
                  <a:schemeClr val="bg1"/>
                </a:solidFill>
              </a:rPr>
              <a:t>PART </a:t>
            </a:r>
            <a:r>
              <a:rPr lang="en-US" altLang="zh-CN" sz="5675" b="1">
                <a:solidFill>
                  <a:schemeClr val="bg1"/>
                </a:solidFill>
              </a:rPr>
              <a:t>06</a:t>
            </a:r>
            <a:endParaRPr lang="zh-CN" altLang="en-US" sz="3785" b="1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韧性低碳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建设绿色安全新型基础设施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4008120" cy="1512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6.1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便捷高效的综合交通体系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6.2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普惠共享的公共服务体系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>
              <a:lnSpc>
                <a:spcPct val="130000"/>
              </a:lnSpc>
            </a:pP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 b="15696"/>
          <a:stretch>
            <a:fillRect/>
          </a:stretch>
        </p:blipFill>
        <p:spPr>
          <a:xfrm>
            <a:off x="0" y="8587065"/>
            <a:ext cx="9601200" cy="421453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715" y="8103870"/>
            <a:ext cx="9595485" cy="2898140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5" name="TextBox 4"/>
          <p:cNvSpPr txBox="1"/>
          <p:nvPr/>
        </p:nvSpPr>
        <p:spPr>
          <a:xfrm>
            <a:off x="1118169" y="2827615"/>
            <a:ext cx="7576596" cy="5759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algn="just" rtl="0" eaLnBrk="0" fontAlgn="auto">
              <a:lnSpc>
                <a:spcPct val="150000"/>
              </a:lnSpc>
            </a:pP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光禄镇位于姚安县北部，距姚安县城12公里，是大滇西旅游环线、楚雄至攀枝花旅游线上的重要节点。光禄古镇是云南最古的城镇之一，始于汉代，兴于唐朝，可谓“一座姚州城，半部云南史”，201</a:t>
            </a: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9年被评为“中国历史文化名镇”。</a:t>
            </a:r>
            <a:endParaRPr sz="189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0060" algn="just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258873392"/>
                </a:ext>
              </a:extLst>
            </a:pP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贯彻党的二十大精神和习近平总书记考察云南重要讲话精神，全面落实国家、云南省、楚雄州、姚安县相关要求，进一步深化上位规划提出的战略格局和规划目标，按照《中共中央国务院关于建立国土空间规划体系并监督实施的若干意见》（中发〔2019〕18号）等文件的相关要求，光禄镇人民政府组织编制了《光禄镇国土空间规划（2021—2035年）》</a:t>
            </a:r>
            <a:endParaRPr sz="189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80060" algn="just" rtl="0" eaLnBrk="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258873392"/>
                </a:ext>
              </a:extLst>
            </a:pPr>
            <a:r>
              <a:rPr sz="1890" b="1" dirty="0">
                <a:solidFill>
                  <a:srgbClr val="30618B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《规划》是对全镇国土空间开发保护在空间和时间上做出的安排，是全镇各类国土空间保护开发建设活动的基本依据，是详细规划的依据。</a:t>
            </a:r>
            <a:endParaRPr sz="1890" b="1" dirty="0">
              <a:solidFill>
                <a:srgbClr val="3061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1055099" y="1039145"/>
            <a:ext cx="1581242" cy="1566976"/>
          </a:xfrm>
          <a:custGeom>
            <a:avLst/>
            <a:gdLst>
              <a:gd name="connisteX0" fmla="*/ 1524000 w 1524000"/>
              <a:gd name="connsiteY0" fmla="*/ 676275 h 1510030"/>
              <a:gd name="connisteX1" fmla="*/ 1524000 w 1524000"/>
              <a:gd name="connsiteY1" fmla="*/ 0 h 1510030"/>
              <a:gd name="connisteX2" fmla="*/ 0 w 1524000"/>
              <a:gd name="connsiteY2" fmla="*/ 0 h 1510030"/>
              <a:gd name="connisteX3" fmla="*/ 0 w 1524000"/>
              <a:gd name="connsiteY3" fmla="*/ 1510030 h 1510030"/>
              <a:gd name="connisteX4" fmla="*/ 1480820 w 1524000"/>
              <a:gd name="connsiteY4" fmla="*/ 1510030 h 15100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524000" h="1510030">
                <a:moveTo>
                  <a:pt x="1524000" y="676275"/>
                </a:moveTo>
                <a:lnTo>
                  <a:pt x="1524000" y="0"/>
                </a:lnTo>
                <a:lnTo>
                  <a:pt x="0" y="0"/>
                </a:lnTo>
                <a:lnTo>
                  <a:pt x="0" y="1510030"/>
                </a:lnTo>
                <a:lnTo>
                  <a:pt x="1480820" y="1510030"/>
                </a:lnTo>
              </a:path>
            </a:pathLst>
          </a:custGeom>
          <a:noFill/>
          <a:ln w="120650">
            <a:solidFill>
              <a:srgbClr val="EFE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1798551" y="1857483"/>
            <a:ext cx="42316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</a:t>
            </a:r>
            <a:r>
              <a:rPr lang="en-US" altLang="zh-CN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言</a:t>
            </a:r>
            <a:r>
              <a:rPr lang="en-US" altLang="zh-CN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300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PREFACE</a:t>
            </a:r>
            <a:endParaRPr lang="en-US" altLang="zh-CN" sz="3300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镇域综合交通规划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3313" t="6358" r="2546" b="5647"/>
          <a:stretch>
            <a:fillRect/>
          </a:stretch>
        </p:blipFill>
        <p:spPr>
          <a:xfrm>
            <a:off x="193040" y="4528820"/>
            <a:ext cx="9304020" cy="6882765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553085" y="753110"/>
            <a:ext cx="7753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 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便捷高效的综合交通体系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4795" y="4556125"/>
            <a:ext cx="690245" cy="7829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1990" y="11795760"/>
            <a:ext cx="4114165" cy="82169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934720" y="1389380"/>
            <a:ext cx="4825365" cy="69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2800" b="1" dirty="0">
                <a:solidFill>
                  <a:srgbClr val="70AD4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多元便捷的镇域交通</a:t>
            </a:r>
            <a:endParaRPr lang="zh-CN" altLang="en-US" sz="2800" b="1" dirty="0">
              <a:solidFill>
                <a:srgbClr val="70AD4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883920" y="2125980"/>
            <a:ext cx="812101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落实区域重大交通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设施和干线公路布局，加强区域性道路建设，积极融入区域发展形成“一横一纵多枝”的综合交通格局，提升区域内交通安全水平。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加快姚安县城至光禄古镇一级公路、姚安县光禄小邑至左门仰拉公路建设项目改造提升。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户以上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自然村道路硬化建设。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推进城乡客运站点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建设。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rot="19200000">
            <a:off x="5689600" y="6255385"/>
            <a:ext cx="3265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永仁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景东公路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 rot="18300000">
            <a:off x="6919595" y="6507480"/>
            <a:ext cx="3265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楚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</a:t>
            </a: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速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53085" y="753110"/>
            <a:ext cx="7753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普惠共享的公服服务体系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4795" y="1360805"/>
            <a:ext cx="8604885" cy="5598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0695" y="6958965"/>
            <a:ext cx="8733790" cy="5544820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2065020" y="2440940"/>
            <a:ext cx="745807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形成给水规划城乡一体化，完善联网供水休系。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完善给水管网布局，全面提升水厂、输水、配水环节安全保障水平。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5"/>
          <p:cNvSpPr txBox="1"/>
          <p:nvPr>
            <p:custDataLst>
              <p:tags r:id="rId5"/>
            </p:custDataLst>
          </p:nvPr>
        </p:nvSpPr>
        <p:spPr>
          <a:xfrm>
            <a:off x="2280285" y="431292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实施雨污分流排水体制，城镇污水处理率稳步提升。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结合地形地势合理布置管道，推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进水环境综合治理。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6"/>
            </p:custDataLst>
          </p:nvPr>
        </p:nvSpPr>
        <p:spPr>
          <a:xfrm>
            <a:off x="2208530" y="618490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增强片区内供电能力，均衡片区供电配置。实现片区电网互连，电容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互补。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7"/>
            </p:custDataLst>
          </p:nvPr>
        </p:nvSpPr>
        <p:spPr>
          <a:xfrm>
            <a:off x="2352675" y="795147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规划远期镇区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采用LNG气源或CNG气源作为燃气气源。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结合道路规划安排环状燃气管道，保证供气的安全性。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8"/>
            </p:custDataLst>
          </p:nvPr>
        </p:nvSpPr>
        <p:spPr>
          <a:xfrm>
            <a:off x="2280285" y="9785350"/>
            <a:ext cx="7083425" cy="985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通信线路结合道路建设沿道路布置，以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埋地管道形式连接成环。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各通信运营商和有线电视运营商及其余通信网线路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统一建设。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>
            <p:custDataLst>
              <p:tags r:id="rId9"/>
            </p:custDataLst>
          </p:nvPr>
        </p:nvSpPr>
        <p:spPr>
          <a:xfrm>
            <a:off x="2280285" y="11584940"/>
            <a:ext cx="7083425" cy="8343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完善“固废分类、高效循环”的环卫收运系统。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新建垃圾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中转站，结合村庄发展新增无害化厕所。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553085" y="753110"/>
            <a:ext cx="7753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 </a:t>
            </a:r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普惠共享的公服服务体系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295275" y="1439545"/>
            <a:ext cx="8880475" cy="10931475"/>
            <a:chOff x="288" y="1957"/>
            <a:chExt cx="10309" cy="12689"/>
          </a:xfrm>
        </p:grpSpPr>
        <p:grpSp>
          <p:nvGrpSpPr>
            <p:cNvPr id="2" name="组合 1"/>
            <p:cNvGrpSpPr/>
            <p:nvPr/>
          </p:nvGrpSpPr>
          <p:grpSpPr>
            <a:xfrm>
              <a:off x="307" y="10209"/>
              <a:ext cx="2499" cy="4437"/>
              <a:chOff x="768" y="13271"/>
              <a:chExt cx="3324" cy="6412"/>
            </a:xfrm>
          </p:grpSpPr>
          <p:sp>
            <p:nvSpPr>
              <p:cNvPr id="8" name="矩形 7"/>
              <p:cNvSpPr/>
              <p:nvPr>
                <p:custDataLst>
                  <p:tags r:id="rId1"/>
                </p:custDataLst>
              </p:nvPr>
            </p:nvSpPr>
            <p:spPr>
              <a:xfrm>
                <a:off x="768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矩形 26"/>
              <p:cNvSpPr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68" y="13271"/>
                <a:ext cx="3324" cy="5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闲有雅乐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建设大众休闲的新场景</a:t>
                </a:r>
                <a:endPara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增加公园绿地、广场等普惠性群众活动空间，建设一批高标准的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文化站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、演绎、艺术空间等文化设施。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873" y="10192"/>
              <a:ext cx="2514" cy="4435"/>
              <a:chOff x="4160" y="13271"/>
              <a:chExt cx="3344" cy="6412"/>
            </a:xfrm>
          </p:grpSpPr>
          <p:sp>
            <p:nvSpPr>
              <p:cNvPr id="11" name="矩形 10"/>
              <p:cNvSpPr/>
              <p:nvPr>
                <p:custDataLst>
                  <p:tags r:id="rId3"/>
                </p:custDataLst>
              </p:nvPr>
            </p:nvSpPr>
            <p:spPr>
              <a:xfrm>
                <a:off x="4180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2" name="矩形 26"/>
              <p:cNvSpPr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160" y="13271"/>
                <a:ext cx="3324" cy="5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学有优教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建设家门口的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好学校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预留足够的学前教育、义务教育和普通高中学校用地，优化高等教育设施布局，合理增加教育科研设施用地。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5455" y="10192"/>
              <a:ext cx="2518" cy="4435"/>
              <a:chOff x="7699" y="13271"/>
              <a:chExt cx="3350" cy="6412"/>
            </a:xfrm>
          </p:grpSpPr>
          <p:sp>
            <p:nvSpPr>
              <p:cNvPr id="14" name="矩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7699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5" name="矩形 26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7725" y="13271"/>
                <a:ext cx="3324" cy="5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病有良医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提供防治协同的医疗保障</a:t>
                </a:r>
                <a:endPara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推动优质医疗资源扩容和区域均衡布局，实现三级医疗机构全覆盖，构建面向全民、覆盖全生命周期的医疗卫生服务体系。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8041" y="10209"/>
              <a:ext cx="2506" cy="4437"/>
              <a:chOff x="11055" y="13271"/>
              <a:chExt cx="3334" cy="6412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1055" y="13271"/>
                <a:ext cx="3324" cy="6412"/>
              </a:xfrm>
              <a:prstGeom prst="rect">
                <a:avLst/>
              </a:prstGeom>
              <a:noFill/>
              <a:ln>
                <a:solidFill>
                  <a:srgbClr val="467D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lumMod val="95000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8" name="矩形 26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1065" y="13271"/>
                <a:ext cx="3324" cy="4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50000"/>
                  </a:lnSpc>
                  <a:buClrTx/>
                  <a:buSzTx/>
                  <a:buFontTx/>
                </a:pPr>
                <a:r>
                  <a:rPr lang="zh-CN" altLang="en-US" sz="2400" b="1" dirty="0">
                    <a:solidFill>
                      <a:srgbClr val="70AD47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体有所健</a:t>
                </a:r>
                <a:endParaRPr lang="zh-CN" altLang="en-US" sz="24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引领热爱运动的新生活方式</a:t>
                </a:r>
                <a:endParaRPr lang="zh-CN" altLang="en-US" sz="2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just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深入实施健身场地设施建设，完善全民建设体系。</a:t>
                </a:r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矩形 2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88" y="2484"/>
              <a:ext cx="10237" cy="11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p>
              <a:pPr algn="just">
                <a:lnSpc>
                  <a:spcPct val="150000"/>
                </a:lnSpc>
              </a:pPr>
              <a:r>
                <a:rPr lang="zh-CN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聚焦城市服务能级和核心功能提升，</a:t>
              </a: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统筹布局8类重大区域型公共服务设施和功能性设施，让市民在家门口就能享受高品质、高标准的公共服务设施。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0" name="矩形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881" y="1957"/>
              <a:ext cx="8134" cy="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20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完善配建标准、覆盖城乡、便捷共享的高品质公共服务设施</a:t>
              </a:r>
              <a:endParaRPr lang="zh-CN" altLang="en-US" sz="2000" b="1" dirty="0">
                <a:solidFill>
                  <a:srgbClr val="70AD4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流程图: 过程 20"/>
            <p:cNvSpPr/>
            <p:nvPr>
              <p:custDataLst>
                <p:tags r:id="rId11"/>
              </p:custDataLst>
            </p:nvPr>
          </p:nvSpPr>
          <p:spPr>
            <a:xfrm>
              <a:off x="9096" y="2033"/>
              <a:ext cx="1443" cy="320"/>
            </a:xfrm>
            <a:prstGeom prst="flowChartProcess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solidFill>
                  <a:srgbClr val="99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153" y="7908"/>
              <a:ext cx="9444" cy="1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构建覆盖城乡的</a:t>
              </a:r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一个</a:t>
              </a:r>
              <a:r>
                <a:rPr lang="zh-CN" altLang="en-US" sz="20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十五分钟社区生活圈，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推动基本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公共服务设施全覆盖，匹配人群结构和分布特征，实现特色公共服务设施差异化配置，</a:t>
              </a:r>
              <a:r>
                <a:rPr lang="zh-CN" altLang="en-US" sz="2000" b="1" dirty="0">
                  <a:solidFill>
                    <a:srgbClr val="70AD4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把人文关怀落实到“衣食住行育教医养”每个细处。</a:t>
              </a:r>
              <a:endParaRPr lang="zh-CN" altLang="en-US" sz="2000" b="1" dirty="0">
                <a:solidFill>
                  <a:srgbClr val="70AD4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424" y="5669"/>
              <a:ext cx="1225" cy="1240"/>
              <a:chOff x="1083" y="7150"/>
              <a:chExt cx="1629" cy="1649"/>
            </a:xfrm>
          </p:grpSpPr>
          <p:sp>
            <p:nvSpPr>
              <p:cNvPr id="24" name="流程图: 准备 23"/>
              <p:cNvSpPr/>
              <p:nvPr>
                <p:custDataLst>
                  <p:tags r:id="rId13"/>
                </p:custDataLst>
              </p:nvPr>
            </p:nvSpPr>
            <p:spPr>
              <a:xfrm rot="5400000">
                <a:off x="889" y="7343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6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137" y="7502"/>
                <a:ext cx="1575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小学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418" y="6392"/>
              <a:ext cx="1184" cy="1240"/>
              <a:chOff x="2795" y="8087"/>
              <a:chExt cx="1575" cy="1649"/>
            </a:xfrm>
          </p:grpSpPr>
          <p:sp>
            <p:nvSpPr>
              <p:cNvPr id="27" name="流程图: 准备 26"/>
              <p:cNvSpPr/>
              <p:nvPr>
                <p:custDataLst>
                  <p:tags r:id="rId15"/>
                </p:custDataLst>
              </p:nvPr>
            </p:nvSpPr>
            <p:spPr>
              <a:xfrm rot="5400000">
                <a:off x="2711" y="8280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8" name="矩形 26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795" y="8359"/>
                <a:ext cx="1575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幼儿园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554" y="5647"/>
              <a:ext cx="1268" cy="1240"/>
              <a:chOff x="4272" y="7120"/>
              <a:chExt cx="1687" cy="1649"/>
            </a:xfrm>
          </p:grpSpPr>
          <p:sp>
            <p:nvSpPr>
              <p:cNvPr id="30" name="流程图: 准备 29"/>
              <p:cNvSpPr/>
              <p:nvPr>
                <p:custDataLst>
                  <p:tags r:id="rId17"/>
                </p:custDataLst>
              </p:nvPr>
            </p:nvSpPr>
            <p:spPr>
              <a:xfrm rot="5400000">
                <a:off x="4185" y="7313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1" name="矩形 26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272" y="7422"/>
                <a:ext cx="1687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文化馆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761" y="6392"/>
              <a:ext cx="1301" cy="1240"/>
              <a:chOff x="5785" y="8087"/>
              <a:chExt cx="1731" cy="1649"/>
            </a:xfrm>
          </p:grpSpPr>
          <p:sp>
            <p:nvSpPr>
              <p:cNvPr id="33" name="流程图: 准备 32"/>
              <p:cNvSpPr/>
              <p:nvPr>
                <p:custDataLst>
                  <p:tags r:id="rId19"/>
                </p:custDataLst>
              </p:nvPr>
            </p:nvSpPr>
            <p:spPr>
              <a:xfrm rot="5400000">
                <a:off x="5591" y="8280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4" name="矩形 26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5829" y="8102"/>
                <a:ext cx="1687" cy="1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游客</a:t>
                </a:r>
                <a:endPara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服务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>
              <a:off x="4921" y="5669"/>
              <a:ext cx="1316" cy="1240"/>
              <a:chOff x="7242" y="7122"/>
              <a:chExt cx="1751" cy="1649"/>
            </a:xfrm>
          </p:grpSpPr>
          <p:sp>
            <p:nvSpPr>
              <p:cNvPr id="36" name="流程图: 准备 35"/>
              <p:cNvSpPr/>
              <p:nvPr>
                <p:custDataLst>
                  <p:tags r:id="rId21"/>
                </p:custDataLst>
              </p:nvPr>
            </p:nvSpPr>
            <p:spPr>
              <a:xfrm rot="5400000">
                <a:off x="7048" y="7315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2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7292" y="7450"/>
                <a:ext cx="1701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医院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6060" y="6392"/>
              <a:ext cx="967" cy="1240"/>
              <a:chOff x="8618" y="8031"/>
              <a:chExt cx="1286" cy="1649"/>
            </a:xfrm>
          </p:grpSpPr>
          <p:sp>
            <p:nvSpPr>
              <p:cNvPr id="39" name="流程图: 准备 38"/>
              <p:cNvSpPr/>
              <p:nvPr>
                <p:custDataLst>
                  <p:tags r:id="rId23"/>
                </p:custDataLst>
              </p:nvPr>
            </p:nvSpPr>
            <p:spPr>
              <a:xfrm rot="5400000">
                <a:off x="8424" y="8224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0" name="矩形 2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8710" y="8303"/>
                <a:ext cx="1194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初中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7113" y="5669"/>
              <a:ext cx="1101" cy="1240"/>
              <a:chOff x="10110" y="7077"/>
              <a:chExt cx="1465" cy="1649"/>
            </a:xfrm>
          </p:grpSpPr>
          <p:sp>
            <p:nvSpPr>
              <p:cNvPr id="42" name="流程图: 准备 41"/>
              <p:cNvSpPr/>
              <p:nvPr>
                <p:custDataLst>
                  <p:tags r:id="rId25"/>
                </p:custDataLst>
              </p:nvPr>
            </p:nvSpPr>
            <p:spPr>
              <a:xfrm rot="5400000">
                <a:off x="10018" y="7270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3" name="矩形 26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0110" y="7442"/>
                <a:ext cx="1465" cy="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0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文旅设施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8312" y="6392"/>
              <a:ext cx="967" cy="1240"/>
              <a:chOff x="11495" y="8014"/>
              <a:chExt cx="1286" cy="1649"/>
            </a:xfrm>
          </p:grpSpPr>
          <p:sp>
            <p:nvSpPr>
              <p:cNvPr id="46" name="流程图: 准备 45"/>
              <p:cNvSpPr/>
              <p:nvPr>
                <p:custDataLst>
                  <p:tags r:id="rId27"/>
                </p:custDataLst>
              </p:nvPr>
            </p:nvSpPr>
            <p:spPr>
              <a:xfrm rot="5400000">
                <a:off x="11301" y="8207"/>
                <a:ext cx="1649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lnSpc>
                    <a:spcPct val="150000"/>
                  </a:lnSpc>
                  <a:buClrTx/>
                  <a:buSzTx/>
                  <a:buFontTx/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7" name="矩形 26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1587" y="8331"/>
                <a:ext cx="1194" cy="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高中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9426" y="5669"/>
              <a:ext cx="949" cy="1228"/>
              <a:chOff x="12955" y="7030"/>
              <a:chExt cx="1262" cy="1634"/>
            </a:xfrm>
          </p:grpSpPr>
          <p:sp>
            <p:nvSpPr>
              <p:cNvPr id="49" name="流程图: 准备 48"/>
              <p:cNvSpPr/>
              <p:nvPr>
                <p:custDataLst>
                  <p:tags r:id="rId29"/>
                </p:custDataLst>
              </p:nvPr>
            </p:nvSpPr>
            <p:spPr>
              <a:xfrm rot="5400000">
                <a:off x="12769" y="7216"/>
                <a:ext cx="1634" cy="1262"/>
              </a:xfrm>
              <a:prstGeom prst="flowChartPreparation">
                <a:avLst/>
              </a:prstGeom>
              <a:solidFill>
                <a:srgbClr val="467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00000"/>
                  </a:lnSpc>
                </a:pPr>
                <a:endParaRPr lang="zh-CN" altLang="en-US" sz="2800" b="1" kern="1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矩形 2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3004" y="7297"/>
                <a:ext cx="1194" cy="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00000"/>
                  </a:lnSpc>
                </a:pPr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行政办公</a:t>
                </a:r>
                <a:endPara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51" name="直接连接符 50"/>
            <p:cNvCxnSpPr/>
            <p:nvPr>
              <p:custDataLst>
                <p:tags r:id="rId31"/>
              </p:custDataLst>
            </p:nvPr>
          </p:nvCxnSpPr>
          <p:spPr>
            <a:xfrm>
              <a:off x="307" y="4253"/>
              <a:ext cx="10232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2" name="矩形 26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380" y="4364"/>
              <a:ext cx="6366" cy="8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4400" b="1" dirty="0">
                  <a:solidFill>
                    <a:srgbClr val="416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 </a:t>
              </a:r>
              <a:r>
                <a:rPr lang="zh-CN" altLang="en-US" sz="2800" b="1" dirty="0">
                  <a:solidFill>
                    <a:srgbClr val="416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类重大乡镇型公共服务设施</a:t>
              </a:r>
              <a:endParaRPr lang="zh-CN" altLang="en-US" sz="2800" b="1" dirty="0">
                <a:solidFill>
                  <a:srgbClr val="416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流程图: 过程 52"/>
            <p:cNvSpPr/>
            <p:nvPr>
              <p:custDataLst>
                <p:tags r:id="rId33"/>
              </p:custDataLst>
            </p:nvPr>
          </p:nvSpPr>
          <p:spPr>
            <a:xfrm>
              <a:off x="288" y="8208"/>
              <a:ext cx="807" cy="320"/>
            </a:xfrm>
            <a:prstGeom prst="flowChartProcess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70AD47"/>
                </a:solidFill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图片 114"/>
          <p:cNvPicPr/>
          <p:nvPr>
            <p:custDataLst>
              <p:tags r:id="rId1"/>
            </p:custDataLst>
          </p:nvPr>
        </p:nvPicPr>
        <p:blipFill>
          <a:blip r:embed="rId2">
            <a:alphaModFix amt="84000"/>
          </a:blip>
          <a:srcRect l="13822" r="13408"/>
          <a:stretch>
            <a:fillRect/>
          </a:stretch>
        </p:blipFill>
        <p:spPr>
          <a:xfrm>
            <a:off x="0" y="-635"/>
            <a:ext cx="9601200" cy="9291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流程图: 手动输入 9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785" b="1">
                <a:solidFill>
                  <a:schemeClr val="bg1"/>
                </a:solidFill>
              </a:rPr>
              <a:t>PART </a:t>
            </a:r>
            <a:r>
              <a:rPr lang="en-US" altLang="zh-CN" sz="5675" b="1">
                <a:solidFill>
                  <a:schemeClr val="bg1"/>
                </a:solidFill>
              </a:rPr>
              <a:t>07</a:t>
            </a:r>
            <a:endParaRPr lang="zh-CN" altLang="en-US" sz="3785" b="1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以人为本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0000"/>
              </a:lnSpc>
              <a:buClrTx/>
              <a:buSzTx/>
              <a:buNone/>
            </a:pPr>
            <a:r>
              <a:rPr lang="zh-CN" altLang="en-US" sz="284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完善城区功能绘制高质量生活</a:t>
            </a:r>
            <a:endParaRPr lang="zh-CN" altLang="en-US" sz="284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D77C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58943" y="10929789"/>
            <a:ext cx="3707130" cy="565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7.1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中心镇区总体功能结构</a:t>
            </a:r>
            <a:endParaRPr lang="en-US" altLang="zh-CN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1674" y="11449227"/>
            <a:ext cx="403668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7.2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优化居住用地结构和布局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7.3 </a:t>
            </a:r>
            <a:r>
              <a:rPr lang="zh-CN" altLang="en-US" sz="23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塑造魅力城乡特色风貌</a:t>
            </a:r>
            <a:endParaRPr lang="zh-CN" altLang="en-US" sz="23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7.1</a:t>
            </a:r>
            <a:r>
              <a:rPr 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中心</a:t>
            </a:r>
            <a:r>
              <a:rPr lang="zh-CN" altLang="en-US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镇区总体功能结构</a:t>
            </a:r>
            <a:endParaRPr lang="zh-CN" altLang="en-US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>
            <p:custDataLst>
              <p:tags r:id="rId2"/>
            </p:custDataLst>
          </p:nvPr>
        </p:nvSpPr>
        <p:spPr>
          <a:xfrm>
            <a:off x="624205" y="2240915"/>
            <a:ext cx="3209290" cy="4634230"/>
          </a:xfrm>
          <a:prstGeom prst="rect">
            <a:avLst/>
          </a:prstGeom>
          <a:solidFill>
            <a:srgbClr val="F8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00" tIns="215900" rIns="215900" bIns="215900" rtlCol="0" anchor="ctr"/>
          <a:p>
            <a:pPr indent="457200" algn="l"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结合中心镇区的发展情况，将中心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镇区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分为一核四区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20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城市综合服务核心、绿地休闲区、商业商务区、康养生态居住区、荷文化景观区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四个片区。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任意多边形 22"/>
          <p:cNvSpPr/>
          <p:nvPr>
            <p:custDataLst>
              <p:tags r:id="rId3"/>
            </p:custDataLst>
          </p:nvPr>
        </p:nvSpPr>
        <p:spPr>
          <a:xfrm>
            <a:off x="624840" y="7048500"/>
            <a:ext cx="3626485" cy="5081270"/>
          </a:xfrm>
          <a:custGeom>
            <a:avLst/>
            <a:gdLst>
              <a:gd name="connisteX0" fmla="*/ 3876040 w 3893185"/>
              <a:gd name="connsiteY0" fmla="*/ 0 h 3298190"/>
              <a:gd name="connisteX1" fmla="*/ 0 w 3893185"/>
              <a:gd name="connsiteY1" fmla="*/ 0 h 3298190"/>
              <a:gd name="connisteX2" fmla="*/ 0 w 3893185"/>
              <a:gd name="connsiteY2" fmla="*/ 3298190 h 3298190"/>
              <a:gd name="connisteX3" fmla="*/ 3893185 w 3893185"/>
              <a:gd name="connsiteY3" fmla="*/ 3298190 h 32981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93185" h="3298190">
                <a:moveTo>
                  <a:pt x="3876040" y="0"/>
                </a:moveTo>
                <a:lnTo>
                  <a:pt x="0" y="0"/>
                </a:lnTo>
                <a:lnTo>
                  <a:pt x="0" y="3298190"/>
                </a:lnTo>
                <a:lnTo>
                  <a:pt x="3893185" y="3298190"/>
                </a:lnTo>
              </a:path>
            </a:pathLst>
          </a:custGeom>
          <a:noFill/>
          <a:ln w="66675"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>
            <p:custDataLst>
              <p:tags r:id="rId4"/>
            </p:custDataLst>
          </p:nvPr>
        </p:nvSpPr>
        <p:spPr>
          <a:xfrm flipH="1">
            <a:off x="5198110" y="1790065"/>
            <a:ext cx="3814445" cy="5207635"/>
          </a:xfrm>
          <a:custGeom>
            <a:avLst/>
            <a:gdLst>
              <a:gd name="connisteX0" fmla="*/ 3876040 w 3893185"/>
              <a:gd name="connsiteY0" fmla="*/ 0 h 3298190"/>
              <a:gd name="connisteX1" fmla="*/ 0 w 3893185"/>
              <a:gd name="connsiteY1" fmla="*/ 0 h 3298190"/>
              <a:gd name="connisteX2" fmla="*/ 0 w 3893185"/>
              <a:gd name="connsiteY2" fmla="*/ 3298190 h 3298190"/>
              <a:gd name="connisteX3" fmla="*/ 3893185 w 3893185"/>
              <a:gd name="connsiteY3" fmla="*/ 3298190 h 32981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893185" h="3298190">
                <a:moveTo>
                  <a:pt x="3876040" y="0"/>
                </a:moveTo>
                <a:lnTo>
                  <a:pt x="0" y="0"/>
                </a:lnTo>
                <a:lnTo>
                  <a:pt x="0" y="3298190"/>
                </a:lnTo>
                <a:lnTo>
                  <a:pt x="3893185" y="3298190"/>
                </a:lnTo>
              </a:path>
            </a:pathLst>
          </a:custGeom>
          <a:noFill/>
          <a:ln w="66675"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623570" y="1649095"/>
            <a:ext cx="3399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中心</a:t>
            </a:r>
            <a:r>
              <a:rPr lang="zh-CN" altLang="en-US" sz="24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镇区功能分区</a:t>
            </a:r>
            <a:endParaRPr lang="zh-CN" altLang="en-US" sz="24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5611495" y="7672705"/>
            <a:ext cx="3401060" cy="4449445"/>
          </a:xfrm>
          <a:prstGeom prst="rect">
            <a:avLst/>
          </a:prstGeom>
          <a:solidFill>
            <a:srgbClr val="F8E8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00" tIns="215900" rIns="215900" bIns="215900" rtlCol="0" anchor="ctr"/>
          <a:p>
            <a:pPr indent="457200" algn="l" fontAlgn="auto">
              <a:lnSpc>
                <a:spcPct val="130000"/>
              </a:lnSpc>
            </a:pPr>
            <a:r>
              <a:rPr lang="zh-CN" altLang="en-US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中心镇区的路网采用方格状的路网结构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 fontAlgn="auto">
              <a:lnSpc>
                <a:spcPct val="13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交通性主干道：两纵</a:t>
            </a: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两横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两纵：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南金路、福禄大道两横：白塔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路、景观大道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42900" indent="-342900" algn="l" fontAlgn="auto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生活性主干道：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龙翔街，光老段、凤翥街、龙华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路、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lnSpc>
                <a:spcPct val="100000"/>
              </a:lnSpc>
            </a:pP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457200" algn="l" fontAlgn="auto">
              <a:lnSpc>
                <a:spcPct val="130000"/>
              </a:lnSpc>
            </a:pPr>
            <a:r>
              <a:rPr lang="zh-CN" altLang="en-US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景观环路：环景观水系设置环城区景观道路</a:t>
            </a:r>
            <a:endParaRPr lang="zh-CN" altLang="en-US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5612130" y="7105015"/>
            <a:ext cx="3399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中心镇区道路结构</a:t>
            </a:r>
            <a:endParaRPr lang="zh-CN" altLang="en-US" sz="24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中心镇区底图"/>
          <p:cNvPicPr>
            <a:picLocks noChangeAspect="1"/>
          </p:cNvPicPr>
          <p:nvPr/>
        </p:nvPicPr>
        <p:blipFill>
          <a:blip r:embed="rId8">
            <a:alphaModFix amt="57000"/>
          </a:blip>
          <a:srcRect l="5063" t="23621" r="2119" b="19768"/>
          <a:stretch>
            <a:fillRect/>
          </a:stretch>
        </p:blipFill>
        <p:spPr>
          <a:xfrm>
            <a:off x="4080510" y="2296795"/>
            <a:ext cx="4838065" cy="4175760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>
            <a:off x="4111625" y="2961005"/>
            <a:ext cx="2096135" cy="887095"/>
          </a:xfrm>
          <a:custGeom>
            <a:avLst/>
            <a:gdLst>
              <a:gd name="connisteX0" fmla="*/ 760009 w 2095964"/>
              <a:gd name="connsiteY0" fmla="*/ 675890 h 886880"/>
              <a:gd name="connisteX1" fmla="*/ 693334 w 2095964"/>
              <a:gd name="connsiteY1" fmla="*/ 698115 h 886880"/>
              <a:gd name="connisteX2" fmla="*/ 638089 w 2095964"/>
              <a:gd name="connsiteY2" fmla="*/ 764790 h 886880"/>
              <a:gd name="connisteX3" fmla="*/ 571414 w 2095964"/>
              <a:gd name="connsiteY3" fmla="*/ 770505 h 886880"/>
              <a:gd name="connisteX4" fmla="*/ 505374 w 2095964"/>
              <a:gd name="connsiteY4" fmla="*/ 770505 h 886880"/>
              <a:gd name="connisteX5" fmla="*/ 438699 w 2095964"/>
              <a:gd name="connsiteY5" fmla="*/ 770505 h 886880"/>
              <a:gd name="connisteX6" fmla="*/ 372024 w 2095964"/>
              <a:gd name="connsiteY6" fmla="*/ 770505 h 886880"/>
              <a:gd name="connisteX7" fmla="*/ 305984 w 2095964"/>
              <a:gd name="connsiteY7" fmla="*/ 753360 h 886880"/>
              <a:gd name="connisteX8" fmla="*/ 239309 w 2095964"/>
              <a:gd name="connsiteY8" fmla="*/ 736850 h 886880"/>
              <a:gd name="connisteX9" fmla="*/ 233594 w 2095964"/>
              <a:gd name="connsiteY9" fmla="*/ 803525 h 886880"/>
              <a:gd name="connisteX10" fmla="*/ 167554 w 2095964"/>
              <a:gd name="connsiteY10" fmla="*/ 831465 h 886880"/>
              <a:gd name="connisteX11" fmla="*/ 100879 w 2095964"/>
              <a:gd name="connsiteY11" fmla="*/ 853055 h 886880"/>
              <a:gd name="connisteX12" fmla="*/ 34839 w 2095964"/>
              <a:gd name="connsiteY12" fmla="*/ 858770 h 886880"/>
              <a:gd name="connisteX13" fmla="*/ 1184 w 2095964"/>
              <a:gd name="connsiteY13" fmla="*/ 792095 h 886880"/>
              <a:gd name="connisteX14" fmla="*/ 67859 w 2095964"/>
              <a:gd name="connsiteY14" fmla="*/ 787015 h 886880"/>
              <a:gd name="connisteX15" fmla="*/ 133899 w 2095964"/>
              <a:gd name="connsiteY15" fmla="*/ 781300 h 886880"/>
              <a:gd name="connisteX16" fmla="*/ 200574 w 2095964"/>
              <a:gd name="connsiteY16" fmla="*/ 759075 h 886880"/>
              <a:gd name="connisteX17" fmla="*/ 267249 w 2095964"/>
              <a:gd name="connsiteY17" fmla="*/ 714625 h 886880"/>
              <a:gd name="connisteX18" fmla="*/ 322494 w 2095964"/>
              <a:gd name="connsiteY18" fmla="*/ 648585 h 886880"/>
              <a:gd name="connisteX19" fmla="*/ 311699 w 2095964"/>
              <a:gd name="connsiteY19" fmla="*/ 581910 h 886880"/>
              <a:gd name="connisteX20" fmla="*/ 250739 w 2095964"/>
              <a:gd name="connsiteY20" fmla="*/ 515235 h 886880"/>
              <a:gd name="connisteX21" fmla="*/ 250739 w 2095964"/>
              <a:gd name="connsiteY21" fmla="*/ 449195 h 886880"/>
              <a:gd name="connisteX22" fmla="*/ 222799 w 2095964"/>
              <a:gd name="connsiteY22" fmla="*/ 382520 h 886880"/>
              <a:gd name="connisteX23" fmla="*/ 278044 w 2095964"/>
              <a:gd name="connsiteY23" fmla="*/ 315845 h 886880"/>
              <a:gd name="connisteX24" fmla="*/ 344719 w 2095964"/>
              <a:gd name="connsiteY24" fmla="*/ 294255 h 886880"/>
              <a:gd name="connisteX25" fmla="*/ 411394 w 2095964"/>
              <a:gd name="connsiteY25" fmla="*/ 277110 h 886880"/>
              <a:gd name="connisteX26" fmla="*/ 477434 w 2095964"/>
              <a:gd name="connsiteY26" fmla="*/ 244090 h 886880"/>
              <a:gd name="connisteX27" fmla="*/ 544109 w 2095964"/>
              <a:gd name="connsiteY27" fmla="*/ 199640 h 886880"/>
              <a:gd name="connisteX28" fmla="*/ 610149 w 2095964"/>
              <a:gd name="connsiteY28" fmla="*/ 183130 h 886880"/>
              <a:gd name="connisteX29" fmla="*/ 676824 w 2095964"/>
              <a:gd name="connsiteY29" fmla="*/ 183130 h 886880"/>
              <a:gd name="connisteX30" fmla="*/ 743499 w 2095964"/>
              <a:gd name="connsiteY30" fmla="*/ 183130 h 886880"/>
              <a:gd name="connisteX31" fmla="*/ 809539 w 2095964"/>
              <a:gd name="connsiteY31" fmla="*/ 183130 h 886880"/>
              <a:gd name="connisteX32" fmla="*/ 876214 w 2095964"/>
              <a:gd name="connsiteY32" fmla="*/ 172335 h 886880"/>
              <a:gd name="connisteX33" fmla="*/ 942889 w 2095964"/>
              <a:gd name="connsiteY33" fmla="*/ 166620 h 886880"/>
              <a:gd name="connisteX34" fmla="*/ 1008929 w 2095964"/>
              <a:gd name="connsiteY34" fmla="*/ 160905 h 886880"/>
              <a:gd name="connisteX35" fmla="*/ 1075604 w 2095964"/>
              <a:gd name="connsiteY35" fmla="*/ 155825 h 886880"/>
              <a:gd name="connisteX36" fmla="*/ 1142279 w 2095964"/>
              <a:gd name="connsiteY36" fmla="*/ 144395 h 886880"/>
              <a:gd name="connisteX37" fmla="*/ 1208319 w 2095964"/>
              <a:gd name="connsiteY37" fmla="*/ 127885 h 886880"/>
              <a:gd name="connisteX38" fmla="*/ 1274994 w 2095964"/>
              <a:gd name="connsiteY38" fmla="*/ 111375 h 886880"/>
              <a:gd name="connisteX39" fmla="*/ 1341669 w 2095964"/>
              <a:gd name="connsiteY39" fmla="*/ 77720 h 886880"/>
              <a:gd name="connisteX40" fmla="*/ 1407709 w 2095964"/>
              <a:gd name="connsiteY40" fmla="*/ 38985 h 886880"/>
              <a:gd name="connisteX41" fmla="*/ 1474384 w 2095964"/>
              <a:gd name="connsiteY41" fmla="*/ 17395 h 886880"/>
              <a:gd name="connisteX42" fmla="*/ 1541059 w 2095964"/>
              <a:gd name="connsiteY42" fmla="*/ 5965 h 886880"/>
              <a:gd name="connisteX43" fmla="*/ 1607099 w 2095964"/>
              <a:gd name="connsiteY43" fmla="*/ 250 h 886880"/>
              <a:gd name="connisteX44" fmla="*/ 1673774 w 2095964"/>
              <a:gd name="connsiteY44" fmla="*/ 11680 h 886880"/>
              <a:gd name="connisteX45" fmla="*/ 1740449 w 2095964"/>
              <a:gd name="connsiteY45" fmla="*/ 38985 h 886880"/>
              <a:gd name="connisteX46" fmla="*/ 1795694 w 2095964"/>
              <a:gd name="connsiteY46" fmla="*/ 105660 h 886880"/>
              <a:gd name="connisteX47" fmla="*/ 1861734 w 2095964"/>
              <a:gd name="connsiteY47" fmla="*/ 122170 h 886880"/>
              <a:gd name="connisteX48" fmla="*/ 1928409 w 2095964"/>
              <a:gd name="connsiteY48" fmla="*/ 127885 h 886880"/>
              <a:gd name="connisteX49" fmla="*/ 1995084 w 2095964"/>
              <a:gd name="connsiteY49" fmla="*/ 127885 h 886880"/>
              <a:gd name="connisteX50" fmla="*/ 2061124 w 2095964"/>
              <a:gd name="connsiteY50" fmla="*/ 144395 h 886880"/>
              <a:gd name="connisteX51" fmla="*/ 2094779 w 2095964"/>
              <a:gd name="connsiteY51" fmla="*/ 211070 h 886880"/>
              <a:gd name="connisteX52" fmla="*/ 2028104 w 2095964"/>
              <a:gd name="connsiteY52" fmla="*/ 249805 h 886880"/>
              <a:gd name="connisteX53" fmla="*/ 1961429 w 2095964"/>
              <a:gd name="connsiteY53" fmla="*/ 260600 h 886880"/>
              <a:gd name="connisteX54" fmla="*/ 1895389 w 2095964"/>
              <a:gd name="connsiteY54" fmla="*/ 282825 h 886880"/>
              <a:gd name="connisteX55" fmla="*/ 1828714 w 2095964"/>
              <a:gd name="connsiteY55" fmla="*/ 315845 h 886880"/>
              <a:gd name="connisteX56" fmla="*/ 1762039 w 2095964"/>
              <a:gd name="connsiteY56" fmla="*/ 360295 h 886880"/>
              <a:gd name="connisteX57" fmla="*/ 1695999 w 2095964"/>
              <a:gd name="connsiteY57" fmla="*/ 388235 h 886880"/>
              <a:gd name="connisteX58" fmla="*/ 1629324 w 2095964"/>
              <a:gd name="connsiteY58" fmla="*/ 421255 h 886880"/>
              <a:gd name="connisteX59" fmla="*/ 1562649 w 2095964"/>
              <a:gd name="connsiteY59" fmla="*/ 471420 h 886880"/>
              <a:gd name="connisteX60" fmla="*/ 1496609 w 2095964"/>
              <a:gd name="connsiteY60" fmla="*/ 526665 h 886880"/>
              <a:gd name="connisteX61" fmla="*/ 1457874 w 2095964"/>
              <a:gd name="connsiteY61" fmla="*/ 593340 h 886880"/>
              <a:gd name="connisteX62" fmla="*/ 1424219 w 2095964"/>
              <a:gd name="connsiteY62" fmla="*/ 659380 h 886880"/>
              <a:gd name="connisteX63" fmla="*/ 1391199 w 2095964"/>
              <a:gd name="connsiteY63" fmla="*/ 726055 h 886880"/>
              <a:gd name="connisteX64" fmla="*/ 1346749 w 2095964"/>
              <a:gd name="connsiteY64" fmla="*/ 792095 h 886880"/>
              <a:gd name="connisteX65" fmla="*/ 1297219 w 2095964"/>
              <a:gd name="connsiteY65" fmla="*/ 858770 h 886880"/>
              <a:gd name="connisteX66" fmla="*/ 1230544 w 2095964"/>
              <a:gd name="connsiteY66" fmla="*/ 886710 h 886880"/>
              <a:gd name="connisteX67" fmla="*/ 1164504 w 2095964"/>
              <a:gd name="connsiteY67" fmla="*/ 864485 h 886880"/>
              <a:gd name="connisteX68" fmla="*/ 1108624 w 2095964"/>
              <a:gd name="connsiteY68" fmla="*/ 797810 h 886880"/>
              <a:gd name="connisteX69" fmla="*/ 1042584 w 2095964"/>
              <a:gd name="connsiteY69" fmla="*/ 792095 h 886880"/>
              <a:gd name="connisteX70" fmla="*/ 975909 w 2095964"/>
              <a:gd name="connsiteY70" fmla="*/ 803525 h 886880"/>
              <a:gd name="connisteX71" fmla="*/ 909234 w 2095964"/>
              <a:gd name="connsiteY71" fmla="*/ 797810 h 886880"/>
              <a:gd name="connisteX72" fmla="*/ 843194 w 2095964"/>
              <a:gd name="connsiteY72" fmla="*/ 775585 h 886880"/>
              <a:gd name="connisteX73" fmla="*/ 787949 w 2095964"/>
              <a:gd name="connsiteY73" fmla="*/ 709545 h 886880"/>
              <a:gd name="connisteX74" fmla="*/ 760009 w 2095964"/>
              <a:gd name="connsiteY74" fmla="*/ 675890 h 886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</a:cxnLst>
            <a:rect l="l" t="t" r="r" b="b"/>
            <a:pathLst>
              <a:path w="2095965" h="886880">
                <a:moveTo>
                  <a:pt x="760010" y="675891"/>
                </a:moveTo>
                <a:cubicBezTo>
                  <a:pt x="740960" y="673351"/>
                  <a:pt x="717465" y="680336"/>
                  <a:pt x="693335" y="698116"/>
                </a:cubicBezTo>
                <a:cubicBezTo>
                  <a:pt x="669205" y="715896"/>
                  <a:pt x="662220" y="750186"/>
                  <a:pt x="638090" y="764791"/>
                </a:cubicBezTo>
                <a:cubicBezTo>
                  <a:pt x="613960" y="779396"/>
                  <a:pt x="598085" y="769236"/>
                  <a:pt x="571415" y="770506"/>
                </a:cubicBezTo>
                <a:cubicBezTo>
                  <a:pt x="544745" y="771776"/>
                  <a:pt x="532045" y="770506"/>
                  <a:pt x="505375" y="770506"/>
                </a:cubicBezTo>
                <a:cubicBezTo>
                  <a:pt x="478705" y="770506"/>
                  <a:pt x="465370" y="770506"/>
                  <a:pt x="438700" y="770506"/>
                </a:cubicBezTo>
                <a:cubicBezTo>
                  <a:pt x="412030" y="770506"/>
                  <a:pt x="398695" y="773681"/>
                  <a:pt x="372025" y="770506"/>
                </a:cubicBezTo>
                <a:cubicBezTo>
                  <a:pt x="345355" y="767331"/>
                  <a:pt x="332655" y="760346"/>
                  <a:pt x="305985" y="753361"/>
                </a:cubicBezTo>
                <a:cubicBezTo>
                  <a:pt x="279315" y="746376"/>
                  <a:pt x="253915" y="726691"/>
                  <a:pt x="239310" y="736851"/>
                </a:cubicBezTo>
                <a:cubicBezTo>
                  <a:pt x="224705" y="747011"/>
                  <a:pt x="248200" y="784476"/>
                  <a:pt x="233595" y="803526"/>
                </a:cubicBezTo>
                <a:cubicBezTo>
                  <a:pt x="218990" y="822576"/>
                  <a:pt x="194225" y="821306"/>
                  <a:pt x="167555" y="831466"/>
                </a:cubicBezTo>
                <a:cubicBezTo>
                  <a:pt x="140885" y="841626"/>
                  <a:pt x="127550" y="847341"/>
                  <a:pt x="100880" y="853056"/>
                </a:cubicBezTo>
                <a:cubicBezTo>
                  <a:pt x="74210" y="858771"/>
                  <a:pt x="54525" y="870836"/>
                  <a:pt x="34840" y="858771"/>
                </a:cubicBezTo>
                <a:cubicBezTo>
                  <a:pt x="15155" y="846706"/>
                  <a:pt x="-5165" y="806701"/>
                  <a:pt x="1185" y="792096"/>
                </a:cubicBezTo>
                <a:cubicBezTo>
                  <a:pt x="7535" y="777491"/>
                  <a:pt x="41190" y="788921"/>
                  <a:pt x="67860" y="787016"/>
                </a:cubicBezTo>
                <a:cubicBezTo>
                  <a:pt x="94530" y="785111"/>
                  <a:pt x="107230" y="787016"/>
                  <a:pt x="133900" y="781301"/>
                </a:cubicBezTo>
                <a:cubicBezTo>
                  <a:pt x="160570" y="775586"/>
                  <a:pt x="173905" y="772411"/>
                  <a:pt x="200575" y="759076"/>
                </a:cubicBezTo>
                <a:cubicBezTo>
                  <a:pt x="227245" y="745741"/>
                  <a:pt x="243120" y="736851"/>
                  <a:pt x="267250" y="714626"/>
                </a:cubicBezTo>
                <a:cubicBezTo>
                  <a:pt x="291380" y="692401"/>
                  <a:pt x="313605" y="675256"/>
                  <a:pt x="322495" y="648586"/>
                </a:cubicBezTo>
                <a:cubicBezTo>
                  <a:pt x="331385" y="621916"/>
                  <a:pt x="326305" y="608581"/>
                  <a:pt x="311700" y="581911"/>
                </a:cubicBezTo>
                <a:cubicBezTo>
                  <a:pt x="297095" y="555241"/>
                  <a:pt x="262805" y="541906"/>
                  <a:pt x="250740" y="515236"/>
                </a:cubicBezTo>
                <a:cubicBezTo>
                  <a:pt x="238675" y="488566"/>
                  <a:pt x="256455" y="475866"/>
                  <a:pt x="250740" y="449196"/>
                </a:cubicBezTo>
                <a:cubicBezTo>
                  <a:pt x="245025" y="422526"/>
                  <a:pt x="217085" y="409191"/>
                  <a:pt x="222800" y="382521"/>
                </a:cubicBezTo>
                <a:cubicBezTo>
                  <a:pt x="228515" y="355851"/>
                  <a:pt x="253915" y="333626"/>
                  <a:pt x="278045" y="315846"/>
                </a:cubicBezTo>
                <a:cubicBezTo>
                  <a:pt x="302175" y="298066"/>
                  <a:pt x="318050" y="301876"/>
                  <a:pt x="344720" y="294256"/>
                </a:cubicBezTo>
                <a:cubicBezTo>
                  <a:pt x="371390" y="286636"/>
                  <a:pt x="384725" y="287271"/>
                  <a:pt x="411395" y="277111"/>
                </a:cubicBezTo>
                <a:cubicBezTo>
                  <a:pt x="438065" y="266951"/>
                  <a:pt x="450765" y="259331"/>
                  <a:pt x="477435" y="244091"/>
                </a:cubicBezTo>
                <a:cubicBezTo>
                  <a:pt x="504105" y="228851"/>
                  <a:pt x="517440" y="211706"/>
                  <a:pt x="544110" y="199641"/>
                </a:cubicBezTo>
                <a:cubicBezTo>
                  <a:pt x="570780" y="187576"/>
                  <a:pt x="583480" y="186306"/>
                  <a:pt x="610150" y="183131"/>
                </a:cubicBezTo>
                <a:cubicBezTo>
                  <a:pt x="636820" y="179956"/>
                  <a:pt x="650155" y="183131"/>
                  <a:pt x="676825" y="183131"/>
                </a:cubicBezTo>
                <a:cubicBezTo>
                  <a:pt x="703495" y="183131"/>
                  <a:pt x="716830" y="183131"/>
                  <a:pt x="743500" y="183131"/>
                </a:cubicBezTo>
                <a:cubicBezTo>
                  <a:pt x="770170" y="183131"/>
                  <a:pt x="782870" y="185036"/>
                  <a:pt x="809540" y="183131"/>
                </a:cubicBezTo>
                <a:cubicBezTo>
                  <a:pt x="836210" y="181226"/>
                  <a:pt x="849545" y="175511"/>
                  <a:pt x="876215" y="172336"/>
                </a:cubicBezTo>
                <a:cubicBezTo>
                  <a:pt x="902885" y="169161"/>
                  <a:pt x="916220" y="169161"/>
                  <a:pt x="942890" y="166621"/>
                </a:cubicBezTo>
                <a:cubicBezTo>
                  <a:pt x="969560" y="164081"/>
                  <a:pt x="982260" y="162811"/>
                  <a:pt x="1008930" y="160906"/>
                </a:cubicBezTo>
                <a:cubicBezTo>
                  <a:pt x="1035600" y="159001"/>
                  <a:pt x="1048935" y="159001"/>
                  <a:pt x="1075605" y="155826"/>
                </a:cubicBezTo>
                <a:cubicBezTo>
                  <a:pt x="1102275" y="152651"/>
                  <a:pt x="1115610" y="150111"/>
                  <a:pt x="1142280" y="144396"/>
                </a:cubicBezTo>
                <a:cubicBezTo>
                  <a:pt x="1168950" y="138681"/>
                  <a:pt x="1181650" y="134236"/>
                  <a:pt x="1208320" y="127886"/>
                </a:cubicBezTo>
                <a:cubicBezTo>
                  <a:pt x="1234990" y="121536"/>
                  <a:pt x="1248325" y="121536"/>
                  <a:pt x="1274995" y="111376"/>
                </a:cubicBezTo>
                <a:cubicBezTo>
                  <a:pt x="1301665" y="101216"/>
                  <a:pt x="1315000" y="92326"/>
                  <a:pt x="1341670" y="77721"/>
                </a:cubicBezTo>
                <a:cubicBezTo>
                  <a:pt x="1368340" y="63116"/>
                  <a:pt x="1381040" y="51051"/>
                  <a:pt x="1407710" y="38986"/>
                </a:cubicBezTo>
                <a:cubicBezTo>
                  <a:pt x="1434380" y="26921"/>
                  <a:pt x="1447715" y="23746"/>
                  <a:pt x="1474385" y="17396"/>
                </a:cubicBezTo>
                <a:cubicBezTo>
                  <a:pt x="1501055" y="11046"/>
                  <a:pt x="1514390" y="9141"/>
                  <a:pt x="1541060" y="5966"/>
                </a:cubicBezTo>
                <a:cubicBezTo>
                  <a:pt x="1567730" y="2791"/>
                  <a:pt x="1580430" y="-1019"/>
                  <a:pt x="1607100" y="251"/>
                </a:cubicBezTo>
                <a:cubicBezTo>
                  <a:pt x="1633770" y="1521"/>
                  <a:pt x="1647105" y="4061"/>
                  <a:pt x="1673775" y="11681"/>
                </a:cubicBezTo>
                <a:cubicBezTo>
                  <a:pt x="1700445" y="19301"/>
                  <a:pt x="1716320" y="19936"/>
                  <a:pt x="1740450" y="38986"/>
                </a:cubicBezTo>
                <a:cubicBezTo>
                  <a:pt x="1764580" y="58036"/>
                  <a:pt x="1771565" y="89151"/>
                  <a:pt x="1795695" y="105661"/>
                </a:cubicBezTo>
                <a:cubicBezTo>
                  <a:pt x="1819825" y="122171"/>
                  <a:pt x="1835065" y="117726"/>
                  <a:pt x="1861735" y="122171"/>
                </a:cubicBezTo>
                <a:cubicBezTo>
                  <a:pt x="1888405" y="126616"/>
                  <a:pt x="1901740" y="126616"/>
                  <a:pt x="1928410" y="127886"/>
                </a:cubicBezTo>
                <a:cubicBezTo>
                  <a:pt x="1955080" y="129156"/>
                  <a:pt x="1968415" y="124711"/>
                  <a:pt x="1995085" y="127886"/>
                </a:cubicBezTo>
                <a:cubicBezTo>
                  <a:pt x="2021755" y="131061"/>
                  <a:pt x="2041440" y="127886"/>
                  <a:pt x="2061125" y="144396"/>
                </a:cubicBezTo>
                <a:cubicBezTo>
                  <a:pt x="2080810" y="160906"/>
                  <a:pt x="2101130" y="190116"/>
                  <a:pt x="2094780" y="211071"/>
                </a:cubicBezTo>
                <a:cubicBezTo>
                  <a:pt x="2088430" y="232026"/>
                  <a:pt x="2054775" y="239646"/>
                  <a:pt x="2028105" y="249806"/>
                </a:cubicBezTo>
                <a:cubicBezTo>
                  <a:pt x="2001435" y="259966"/>
                  <a:pt x="1988100" y="254251"/>
                  <a:pt x="1961430" y="260601"/>
                </a:cubicBezTo>
                <a:cubicBezTo>
                  <a:pt x="1934760" y="266951"/>
                  <a:pt x="1922060" y="272031"/>
                  <a:pt x="1895390" y="282826"/>
                </a:cubicBezTo>
                <a:cubicBezTo>
                  <a:pt x="1868720" y="293621"/>
                  <a:pt x="1855385" y="300606"/>
                  <a:pt x="1828715" y="315846"/>
                </a:cubicBezTo>
                <a:cubicBezTo>
                  <a:pt x="1802045" y="331086"/>
                  <a:pt x="1788710" y="345691"/>
                  <a:pt x="1762040" y="360296"/>
                </a:cubicBezTo>
                <a:cubicBezTo>
                  <a:pt x="1735370" y="374901"/>
                  <a:pt x="1722670" y="376171"/>
                  <a:pt x="1696000" y="388236"/>
                </a:cubicBezTo>
                <a:cubicBezTo>
                  <a:pt x="1669330" y="400301"/>
                  <a:pt x="1655995" y="404746"/>
                  <a:pt x="1629325" y="421256"/>
                </a:cubicBezTo>
                <a:cubicBezTo>
                  <a:pt x="1602655" y="437766"/>
                  <a:pt x="1589320" y="450466"/>
                  <a:pt x="1562650" y="471421"/>
                </a:cubicBezTo>
                <a:cubicBezTo>
                  <a:pt x="1535980" y="492376"/>
                  <a:pt x="1517565" y="502536"/>
                  <a:pt x="1496610" y="526666"/>
                </a:cubicBezTo>
                <a:cubicBezTo>
                  <a:pt x="1475655" y="550796"/>
                  <a:pt x="1472480" y="566671"/>
                  <a:pt x="1457875" y="593341"/>
                </a:cubicBezTo>
                <a:cubicBezTo>
                  <a:pt x="1443270" y="620011"/>
                  <a:pt x="1437555" y="632711"/>
                  <a:pt x="1424220" y="659381"/>
                </a:cubicBezTo>
                <a:cubicBezTo>
                  <a:pt x="1410885" y="686051"/>
                  <a:pt x="1406440" y="699386"/>
                  <a:pt x="1391200" y="726056"/>
                </a:cubicBezTo>
                <a:cubicBezTo>
                  <a:pt x="1375960" y="752726"/>
                  <a:pt x="1365800" y="765426"/>
                  <a:pt x="1346750" y="792096"/>
                </a:cubicBezTo>
                <a:cubicBezTo>
                  <a:pt x="1327700" y="818766"/>
                  <a:pt x="1320715" y="839721"/>
                  <a:pt x="1297220" y="858771"/>
                </a:cubicBezTo>
                <a:cubicBezTo>
                  <a:pt x="1273725" y="877821"/>
                  <a:pt x="1257215" y="885441"/>
                  <a:pt x="1230545" y="886711"/>
                </a:cubicBezTo>
                <a:cubicBezTo>
                  <a:pt x="1203875" y="887981"/>
                  <a:pt x="1188635" y="882266"/>
                  <a:pt x="1164505" y="864486"/>
                </a:cubicBezTo>
                <a:cubicBezTo>
                  <a:pt x="1140375" y="846706"/>
                  <a:pt x="1132755" y="812416"/>
                  <a:pt x="1108625" y="797811"/>
                </a:cubicBezTo>
                <a:cubicBezTo>
                  <a:pt x="1084495" y="783206"/>
                  <a:pt x="1069255" y="790826"/>
                  <a:pt x="1042585" y="792096"/>
                </a:cubicBezTo>
                <a:cubicBezTo>
                  <a:pt x="1015915" y="793366"/>
                  <a:pt x="1002580" y="802256"/>
                  <a:pt x="975910" y="803526"/>
                </a:cubicBezTo>
                <a:cubicBezTo>
                  <a:pt x="949240" y="804796"/>
                  <a:pt x="935905" y="803526"/>
                  <a:pt x="909235" y="797811"/>
                </a:cubicBezTo>
                <a:cubicBezTo>
                  <a:pt x="882565" y="792096"/>
                  <a:pt x="867325" y="793366"/>
                  <a:pt x="843195" y="775586"/>
                </a:cubicBezTo>
                <a:cubicBezTo>
                  <a:pt x="819065" y="757806"/>
                  <a:pt x="804460" y="729231"/>
                  <a:pt x="787950" y="709546"/>
                </a:cubicBezTo>
                <a:cubicBezTo>
                  <a:pt x="771440" y="689861"/>
                  <a:pt x="779060" y="678431"/>
                  <a:pt x="760010" y="675891"/>
                </a:cubicBezTo>
                <a:close/>
              </a:path>
            </a:pathLst>
          </a:custGeom>
          <a:solidFill>
            <a:schemeClr val="accent6">
              <a:alpha val="61000"/>
            </a:schemeClr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6581775" y="4050665"/>
            <a:ext cx="1064260" cy="998220"/>
          </a:xfrm>
          <a:custGeom>
            <a:avLst/>
            <a:gdLst>
              <a:gd name="connisteX0" fmla="*/ 62099 w 1064379"/>
              <a:gd name="connsiteY0" fmla="*/ 11641 h 998300"/>
              <a:gd name="connisteX1" fmla="*/ 50669 w 1064379"/>
              <a:gd name="connsiteY1" fmla="*/ 78316 h 998300"/>
              <a:gd name="connisteX2" fmla="*/ 50669 w 1064379"/>
              <a:gd name="connsiteY2" fmla="*/ 144356 h 998300"/>
              <a:gd name="connisteX3" fmla="*/ 50669 w 1064379"/>
              <a:gd name="connsiteY3" fmla="*/ 211031 h 998300"/>
              <a:gd name="connisteX4" fmla="*/ 56384 w 1064379"/>
              <a:gd name="connsiteY4" fmla="*/ 277706 h 998300"/>
              <a:gd name="connisteX5" fmla="*/ 56384 w 1064379"/>
              <a:gd name="connsiteY5" fmla="*/ 343746 h 998300"/>
              <a:gd name="connisteX6" fmla="*/ 50669 w 1064379"/>
              <a:gd name="connsiteY6" fmla="*/ 410421 h 998300"/>
              <a:gd name="connisteX7" fmla="*/ 44954 w 1064379"/>
              <a:gd name="connsiteY7" fmla="*/ 477096 h 998300"/>
              <a:gd name="connisteX8" fmla="*/ 39874 w 1064379"/>
              <a:gd name="connsiteY8" fmla="*/ 543136 h 998300"/>
              <a:gd name="connisteX9" fmla="*/ 28444 w 1064379"/>
              <a:gd name="connsiteY9" fmla="*/ 609811 h 998300"/>
              <a:gd name="connisteX10" fmla="*/ 11934 w 1064379"/>
              <a:gd name="connsiteY10" fmla="*/ 676486 h 998300"/>
              <a:gd name="connisteX11" fmla="*/ 6219 w 1064379"/>
              <a:gd name="connsiteY11" fmla="*/ 742526 h 998300"/>
              <a:gd name="connisteX12" fmla="*/ 6219 w 1064379"/>
              <a:gd name="connsiteY12" fmla="*/ 809201 h 998300"/>
              <a:gd name="connisteX13" fmla="*/ 72894 w 1064379"/>
              <a:gd name="connsiteY13" fmla="*/ 847936 h 998300"/>
              <a:gd name="connisteX14" fmla="*/ 139569 w 1064379"/>
              <a:gd name="connsiteY14" fmla="*/ 864446 h 998300"/>
              <a:gd name="connisteX15" fmla="*/ 205609 w 1064379"/>
              <a:gd name="connsiteY15" fmla="*/ 875241 h 998300"/>
              <a:gd name="connisteX16" fmla="*/ 272284 w 1064379"/>
              <a:gd name="connsiteY16" fmla="*/ 886671 h 998300"/>
              <a:gd name="connisteX17" fmla="*/ 355469 w 1064379"/>
              <a:gd name="connsiteY17" fmla="*/ 908896 h 998300"/>
              <a:gd name="connisteX18" fmla="*/ 422144 w 1064379"/>
              <a:gd name="connsiteY18" fmla="*/ 914611 h 998300"/>
              <a:gd name="connisteX19" fmla="*/ 488184 w 1064379"/>
              <a:gd name="connsiteY19" fmla="*/ 925406 h 998300"/>
              <a:gd name="connisteX20" fmla="*/ 554859 w 1064379"/>
              <a:gd name="connsiteY20" fmla="*/ 941916 h 998300"/>
              <a:gd name="connisteX21" fmla="*/ 620899 w 1064379"/>
              <a:gd name="connsiteY21" fmla="*/ 958426 h 998300"/>
              <a:gd name="connisteX22" fmla="*/ 687574 w 1064379"/>
              <a:gd name="connsiteY22" fmla="*/ 974936 h 998300"/>
              <a:gd name="connisteX23" fmla="*/ 754249 w 1064379"/>
              <a:gd name="connsiteY23" fmla="*/ 986366 h 998300"/>
              <a:gd name="connisteX24" fmla="*/ 820289 w 1064379"/>
              <a:gd name="connsiteY24" fmla="*/ 992081 h 998300"/>
              <a:gd name="connisteX25" fmla="*/ 886964 w 1064379"/>
              <a:gd name="connsiteY25" fmla="*/ 992081 h 998300"/>
              <a:gd name="connisteX26" fmla="*/ 947924 w 1064379"/>
              <a:gd name="connsiteY26" fmla="*/ 925406 h 998300"/>
              <a:gd name="connisteX27" fmla="*/ 947924 w 1064379"/>
              <a:gd name="connsiteY27" fmla="*/ 858731 h 998300"/>
              <a:gd name="connisteX28" fmla="*/ 947924 w 1064379"/>
              <a:gd name="connsiteY28" fmla="*/ 792691 h 998300"/>
              <a:gd name="connisteX29" fmla="*/ 964434 w 1064379"/>
              <a:gd name="connsiteY29" fmla="*/ 726016 h 998300"/>
              <a:gd name="connisteX30" fmla="*/ 992374 w 1064379"/>
              <a:gd name="connsiteY30" fmla="*/ 659341 h 998300"/>
              <a:gd name="connisteX31" fmla="*/ 1008884 w 1064379"/>
              <a:gd name="connsiteY31" fmla="*/ 593301 h 998300"/>
              <a:gd name="connisteX32" fmla="*/ 1008884 w 1064379"/>
              <a:gd name="connsiteY32" fmla="*/ 526626 h 998300"/>
              <a:gd name="connisteX33" fmla="*/ 1014599 w 1064379"/>
              <a:gd name="connsiteY33" fmla="*/ 459951 h 998300"/>
              <a:gd name="connisteX34" fmla="*/ 1031109 w 1064379"/>
              <a:gd name="connsiteY34" fmla="*/ 393911 h 998300"/>
              <a:gd name="connisteX35" fmla="*/ 1047619 w 1064379"/>
              <a:gd name="connsiteY35" fmla="*/ 327236 h 998300"/>
              <a:gd name="connisteX36" fmla="*/ 1058414 w 1064379"/>
              <a:gd name="connsiteY36" fmla="*/ 260561 h 998300"/>
              <a:gd name="connisteX37" fmla="*/ 1064129 w 1064379"/>
              <a:gd name="connsiteY37" fmla="*/ 194521 h 998300"/>
              <a:gd name="connisteX38" fmla="*/ 1053334 w 1064379"/>
              <a:gd name="connsiteY38" fmla="*/ 127846 h 998300"/>
              <a:gd name="connisteX39" fmla="*/ 1008884 w 1064379"/>
              <a:gd name="connsiteY39" fmla="*/ 61806 h 998300"/>
              <a:gd name="connisteX40" fmla="*/ 942209 w 1064379"/>
              <a:gd name="connsiteY40" fmla="*/ 39581 h 998300"/>
              <a:gd name="connisteX41" fmla="*/ 876169 w 1064379"/>
              <a:gd name="connsiteY41" fmla="*/ 39581 h 998300"/>
              <a:gd name="connisteX42" fmla="*/ 809494 w 1064379"/>
              <a:gd name="connsiteY42" fmla="*/ 39581 h 998300"/>
              <a:gd name="connisteX43" fmla="*/ 742819 w 1064379"/>
              <a:gd name="connsiteY43" fmla="*/ 33866 h 998300"/>
              <a:gd name="connisteX44" fmla="*/ 676779 w 1064379"/>
              <a:gd name="connsiteY44" fmla="*/ 28151 h 998300"/>
              <a:gd name="connisteX45" fmla="*/ 610104 w 1064379"/>
              <a:gd name="connsiteY45" fmla="*/ 17356 h 998300"/>
              <a:gd name="connisteX46" fmla="*/ 543429 w 1064379"/>
              <a:gd name="connsiteY46" fmla="*/ 11641 h 998300"/>
              <a:gd name="connisteX47" fmla="*/ 477389 w 1064379"/>
              <a:gd name="connsiteY47" fmla="*/ 5926 h 998300"/>
              <a:gd name="connisteX48" fmla="*/ 410714 w 1064379"/>
              <a:gd name="connsiteY48" fmla="*/ 5926 h 998300"/>
              <a:gd name="connisteX49" fmla="*/ 344039 w 1064379"/>
              <a:gd name="connsiteY49" fmla="*/ 5926 h 998300"/>
              <a:gd name="connisteX50" fmla="*/ 277999 w 1064379"/>
              <a:gd name="connsiteY50" fmla="*/ 5926 h 998300"/>
              <a:gd name="connisteX51" fmla="*/ 211324 w 1064379"/>
              <a:gd name="connsiteY51" fmla="*/ 846 h 998300"/>
              <a:gd name="connisteX52" fmla="*/ 144649 w 1064379"/>
              <a:gd name="connsiteY52" fmla="*/ 846 h 998300"/>
              <a:gd name="connisteX53" fmla="*/ 78609 w 1064379"/>
              <a:gd name="connsiteY53" fmla="*/ 846 h 998300"/>
              <a:gd name="connisteX54" fmla="*/ 62099 w 1064379"/>
              <a:gd name="connsiteY54" fmla="*/ 11641 h 9983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</a:cxnLst>
            <a:rect l="l" t="t" r="r" b="b"/>
            <a:pathLst>
              <a:path w="1064380" h="998301">
                <a:moveTo>
                  <a:pt x="62099" y="11642"/>
                </a:moveTo>
                <a:cubicBezTo>
                  <a:pt x="56384" y="26882"/>
                  <a:pt x="53209" y="51647"/>
                  <a:pt x="50669" y="78317"/>
                </a:cubicBezTo>
                <a:cubicBezTo>
                  <a:pt x="48129" y="104987"/>
                  <a:pt x="50669" y="117687"/>
                  <a:pt x="50669" y="144357"/>
                </a:cubicBezTo>
                <a:cubicBezTo>
                  <a:pt x="50669" y="171027"/>
                  <a:pt x="49399" y="184362"/>
                  <a:pt x="50669" y="211032"/>
                </a:cubicBezTo>
                <a:cubicBezTo>
                  <a:pt x="51939" y="237702"/>
                  <a:pt x="55114" y="251037"/>
                  <a:pt x="56384" y="277707"/>
                </a:cubicBezTo>
                <a:cubicBezTo>
                  <a:pt x="57654" y="304377"/>
                  <a:pt x="57654" y="317077"/>
                  <a:pt x="56384" y="343747"/>
                </a:cubicBezTo>
                <a:cubicBezTo>
                  <a:pt x="55114" y="370417"/>
                  <a:pt x="53209" y="383752"/>
                  <a:pt x="50669" y="410422"/>
                </a:cubicBezTo>
                <a:cubicBezTo>
                  <a:pt x="48129" y="437092"/>
                  <a:pt x="46859" y="450427"/>
                  <a:pt x="44954" y="477097"/>
                </a:cubicBezTo>
                <a:cubicBezTo>
                  <a:pt x="43049" y="503767"/>
                  <a:pt x="43049" y="516467"/>
                  <a:pt x="39874" y="543137"/>
                </a:cubicBezTo>
                <a:cubicBezTo>
                  <a:pt x="36699" y="569807"/>
                  <a:pt x="34159" y="583142"/>
                  <a:pt x="28444" y="609812"/>
                </a:cubicBezTo>
                <a:cubicBezTo>
                  <a:pt x="22729" y="636482"/>
                  <a:pt x="16379" y="649817"/>
                  <a:pt x="11934" y="676487"/>
                </a:cubicBezTo>
                <a:cubicBezTo>
                  <a:pt x="7489" y="703157"/>
                  <a:pt x="7489" y="715857"/>
                  <a:pt x="6219" y="742527"/>
                </a:cubicBezTo>
                <a:cubicBezTo>
                  <a:pt x="4949" y="769197"/>
                  <a:pt x="-7116" y="788247"/>
                  <a:pt x="6219" y="809202"/>
                </a:cubicBezTo>
                <a:cubicBezTo>
                  <a:pt x="19554" y="830157"/>
                  <a:pt x="46224" y="837142"/>
                  <a:pt x="72894" y="847937"/>
                </a:cubicBezTo>
                <a:cubicBezTo>
                  <a:pt x="99564" y="858732"/>
                  <a:pt x="112899" y="858732"/>
                  <a:pt x="139569" y="864447"/>
                </a:cubicBezTo>
                <a:cubicBezTo>
                  <a:pt x="166239" y="870162"/>
                  <a:pt x="178939" y="870797"/>
                  <a:pt x="205609" y="875242"/>
                </a:cubicBezTo>
                <a:cubicBezTo>
                  <a:pt x="232279" y="879687"/>
                  <a:pt x="242439" y="879687"/>
                  <a:pt x="272284" y="886672"/>
                </a:cubicBezTo>
                <a:cubicBezTo>
                  <a:pt x="302129" y="893657"/>
                  <a:pt x="325624" y="903182"/>
                  <a:pt x="355469" y="908897"/>
                </a:cubicBezTo>
                <a:cubicBezTo>
                  <a:pt x="385314" y="914612"/>
                  <a:pt x="395474" y="911437"/>
                  <a:pt x="422144" y="914612"/>
                </a:cubicBezTo>
                <a:cubicBezTo>
                  <a:pt x="448814" y="917787"/>
                  <a:pt x="461514" y="919692"/>
                  <a:pt x="488184" y="925407"/>
                </a:cubicBezTo>
                <a:cubicBezTo>
                  <a:pt x="514854" y="931122"/>
                  <a:pt x="528189" y="935567"/>
                  <a:pt x="554859" y="941917"/>
                </a:cubicBezTo>
                <a:cubicBezTo>
                  <a:pt x="581529" y="948267"/>
                  <a:pt x="594229" y="952077"/>
                  <a:pt x="620899" y="958427"/>
                </a:cubicBezTo>
                <a:cubicBezTo>
                  <a:pt x="647569" y="964777"/>
                  <a:pt x="660904" y="969222"/>
                  <a:pt x="687574" y="974937"/>
                </a:cubicBezTo>
                <a:cubicBezTo>
                  <a:pt x="714244" y="980652"/>
                  <a:pt x="727579" y="983192"/>
                  <a:pt x="754249" y="986367"/>
                </a:cubicBezTo>
                <a:cubicBezTo>
                  <a:pt x="780919" y="989542"/>
                  <a:pt x="793619" y="990812"/>
                  <a:pt x="820289" y="992082"/>
                </a:cubicBezTo>
                <a:cubicBezTo>
                  <a:pt x="846959" y="993352"/>
                  <a:pt x="861564" y="1005417"/>
                  <a:pt x="886964" y="992082"/>
                </a:cubicBezTo>
                <a:cubicBezTo>
                  <a:pt x="912364" y="978747"/>
                  <a:pt x="935859" y="952077"/>
                  <a:pt x="947924" y="925407"/>
                </a:cubicBezTo>
                <a:cubicBezTo>
                  <a:pt x="959989" y="898737"/>
                  <a:pt x="947924" y="885402"/>
                  <a:pt x="947924" y="858732"/>
                </a:cubicBezTo>
                <a:cubicBezTo>
                  <a:pt x="947924" y="832062"/>
                  <a:pt x="944749" y="819362"/>
                  <a:pt x="947924" y="792692"/>
                </a:cubicBezTo>
                <a:cubicBezTo>
                  <a:pt x="951099" y="766022"/>
                  <a:pt x="955544" y="752687"/>
                  <a:pt x="964434" y="726017"/>
                </a:cubicBezTo>
                <a:cubicBezTo>
                  <a:pt x="973324" y="699347"/>
                  <a:pt x="983484" y="686012"/>
                  <a:pt x="992374" y="659342"/>
                </a:cubicBezTo>
                <a:cubicBezTo>
                  <a:pt x="1001264" y="632672"/>
                  <a:pt x="1005709" y="619972"/>
                  <a:pt x="1008884" y="593302"/>
                </a:cubicBezTo>
                <a:cubicBezTo>
                  <a:pt x="1012059" y="566632"/>
                  <a:pt x="1007614" y="553297"/>
                  <a:pt x="1008884" y="526627"/>
                </a:cubicBezTo>
                <a:cubicBezTo>
                  <a:pt x="1010154" y="499957"/>
                  <a:pt x="1010154" y="486622"/>
                  <a:pt x="1014599" y="459952"/>
                </a:cubicBezTo>
                <a:cubicBezTo>
                  <a:pt x="1019044" y="433282"/>
                  <a:pt x="1024759" y="420582"/>
                  <a:pt x="1031109" y="393912"/>
                </a:cubicBezTo>
                <a:cubicBezTo>
                  <a:pt x="1037459" y="367242"/>
                  <a:pt x="1041904" y="353907"/>
                  <a:pt x="1047619" y="327237"/>
                </a:cubicBezTo>
                <a:cubicBezTo>
                  <a:pt x="1053334" y="300567"/>
                  <a:pt x="1055239" y="287232"/>
                  <a:pt x="1058414" y="260562"/>
                </a:cubicBezTo>
                <a:cubicBezTo>
                  <a:pt x="1061589" y="233892"/>
                  <a:pt x="1065399" y="221192"/>
                  <a:pt x="1064129" y="194522"/>
                </a:cubicBezTo>
                <a:cubicBezTo>
                  <a:pt x="1062859" y="167852"/>
                  <a:pt x="1064129" y="154517"/>
                  <a:pt x="1053334" y="127847"/>
                </a:cubicBezTo>
                <a:cubicBezTo>
                  <a:pt x="1042539" y="101177"/>
                  <a:pt x="1031109" y="79587"/>
                  <a:pt x="1008884" y="61807"/>
                </a:cubicBezTo>
                <a:cubicBezTo>
                  <a:pt x="986659" y="44027"/>
                  <a:pt x="968879" y="44027"/>
                  <a:pt x="942209" y="39582"/>
                </a:cubicBezTo>
                <a:cubicBezTo>
                  <a:pt x="915539" y="35137"/>
                  <a:pt x="902839" y="39582"/>
                  <a:pt x="876169" y="39582"/>
                </a:cubicBezTo>
                <a:cubicBezTo>
                  <a:pt x="849499" y="39582"/>
                  <a:pt x="836164" y="40852"/>
                  <a:pt x="809494" y="39582"/>
                </a:cubicBezTo>
                <a:cubicBezTo>
                  <a:pt x="782824" y="38312"/>
                  <a:pt x="769489" y="36407"/>
                  <a:pt x="742819" y="33867"/>
                </a:cubicBezTo>
                <a:cubicBezTo>
                  <a:pt x="716149" y="31327"/>
                  <a:pt x="703449" y="31327"/>
                  <a:pt x="676779" y="28152"/>
                </a:cubicBezTo>
                <a:cubicBezTo>
                  <a:pt x="650109" y="24977"/>
                  <a:pt x="636774" y="20532"/>
                  <a:pt x="610104" y="17357"/>
                </a:cubicBezTo>
                <a:cubicBezTo>
                  <a:pt x="583434" y="14182"/>
                  <a:pt x="570099" y="14182"/>
                  <a:pt x="543429" y="11642"/>
                </a:cubicBezTo>
                <a:cubicBezTo>
                  <a:pt x="516759" y="9102"/>
                  <a:pt x="504059" y="7197"/>
                  <a:pt x="477389" y="5927"/>
                </a:cubicBezTo>
                <a:cubicBezTo>
                  <a:pt x="450719" y="4657"/>
                  <a:pt x="437384" y="5927"/>
                  <a:pt x="410714" y="5927"/>
                </a:cubicBezTo>
                <a:cubicBezTo>
                  <a:pt x="384044" y="5927"/>
                  <a:pt x="370709" y="5927"/>
                  <a:pt x="344039" y="5927"/>
                </a:cubicBezTo>
                <a:cubicBezTo>
                  <a:pt x="317369" y="5927"/>
                  <a:pt x="304669" y="7197"/>
                  <a:pt x="277999" y="5927"/>
                </a:cubicBezTo>
                <a:cubicBezTo>
                  <a:pt x="251329" y="4657"/>
                  <a:pt x="237994" y="2117"/>
                  <a:pt x="211324" y="847"/>
                </a:cubicBezTo>
                <a:cubicBezTo>
                  <a:pt x="184654" y="-423"/>
                  <a:pt x="171319" y="847"/>
                  <a:pt x="144649" y="847"/>
                </a:cubicBezTo>
                <a:cubicBezTo>
                  <a:pt x="117979" y="847"/>
                  <a:pt x="95119" y="-1058"/>
                  <a:pt x="78609" y="847"/>
                </a:cubicBezTo>
                <a:cubicBezTo>
                  <a:pt x="62099" y="2752"/>
                  <a:pt x="67814" y="-3598"/>
                  <a:pt x="62099" y="11642"/>
                </a:cubicBezTo>
                <a:close/>
              </a:path>
            </a:pathLst>
          </a:custGeom>
          <a:gradFill>
            <a:gsLst>
              <a:gs pos="12000">
                <a:srgbClr val="4C1894"/>
              </a:gs>
              <a:gs pos="94000">
                <a:srgbClr val="AC82EB"/>
              </a:gs>
            </a:gsLst>
            <a:lin ang="16200000" scaled="1"/>
          </a:gradFill>
          <a:ln w="9525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/>
        </p:nvSpPr>
        <p:spPr>
          <a:xfrm>
            <a:off x="5396865" y="3066415"/>
            <a:ext cx="2306955" cy="991870"/>
          </a:xfrm>
          <a:custGeom>
            <a:avLst/>
            <a:gdLst>
              <a:gd name="connisteX0" fmla="*/ 39605 w 2307190"/>
              <a:gd name="connsiteY0" fmla="*/ 768505 h 992054"/>
              <a:gd name="connisteX1" fmla="*/ 106280 w 2307190"/>
              <a:gd name="connsiteY1" fmla="*/ 713260 h 992054"/>
              <a:gd name="connisteX2" fmla="*/ 139300 w 2307190"/>
              <a:gd name="connsiteY2" fmla="*/ 647220 h 992054"/>
              <a:gd name="connisteX3" fmla="*/ 178670 w 2307190"/>
              <a:gd name="connsiteY3" fmla="*/ 580545 h 992054"/>
              <a:gd name="connisteX4" fmla="*/ 211690 w 2307190"/>
              <a:gd name="connsiteY4" fmla="*/ 513870 h 992054"/>
              <a:gd name="connisteX5" fmla="*/ 256140 w 2307190"/>
              <a:gd name="connsiteY5" fmla="*/ 447830 h 992054"/>
              <a:gd name="connisteX6" fmla="*/ 317100 w 2307190"/>
              <a:gd name="connsiteY6" fmla="*/ 381155 h 992054"/>
              <a:gd name="connisteX7" fmla="*/ 383140 w 2307190"/>
              <a:gd name="connsiteY7" fmla="*/ 331625 h 992054"/>
              <a:gd name="connisteX8" fmla="*/ 449815 w 2307190"/>
              <a:gd name="connsiteY8" fmla="*/ 297970 h 992054"/>
              <a:gd name="connisteX9" fmla="*/ 515855 w 2307190"/>
              <a:gd name="connsiteY9" fmla="*/ 275745 h 992054"/>
              <a:gd name="connisteX10" fmla="*/ 582530 w 2307190"/>
              <a:gd name="connsiteY10" fmla="*/ 264950 h 992054"/>
              <a:gd name="connisteX11" fmla="*/ 649205 w 2307190"/>
              <a:gd name="connsiteY11" fmla="*/ 259235 h 992054"/>
              <a:gd name="connisteX12" fmla="*/ 715245 w 2307190"/>
              <a:gd name="connsiteY12" fmla="*/ 253520 h 992054"/>
              <a:gd name="connisteX13" fmla="*/ 781920 w 2307190"/>
              <a:gd name="connsiteY13" fmla="*/ 226215 h 992054"/>
              <a:gd name="connisteX14" fmla="*/ 848595 w 2307190"/>
              <a:gd name="connsiteY14" fmla="*/ 203990 h 992054"/>
              <a:gd name="connisteX15" fmla="*/ 903840 w 2307190"/>
              <a:gd name="connsiteY15" fmla="*/ 137315 h 992054"/>
              <a:gd name="connisteX16" fmla="*/ 970515 w 2307190"/>
              <a:gd name="connsiteY16" fmla="*/ 82070 h 992054"/>
              <a:gd name="connisteX17" fmla="*/ 1036555 w 2307190"/>
              <a:gd name="connsiteY17" fmla="*/ 87785 h 992054"/>
              <a:gd name="connisteX18" fmla="*/ 1103230 w 2307190"/>
              <a:gd name="connsiteY18" fmla="*/ 98580 h 992054"/>
              <a:gd name="connisteX19" fmla="*/ 1169905 w 2307190"/>
              <a:gd name="connsiteY19" fmla="*/ 98580 h 992054"/>
              <a:gd name="connisteX20" fmla="*/ 1235945 w 2307190"/>
              <a:gd name="connsiteY20" fmla="*/ 98580 h 992054"/>
              <a:gd name="connisteX21" fmla="*/ 1302620 w 2307190"/>
              <a:gd name="connsiteY21" fmla="*/ 98580 h 992054"/>
              <a:gd name="connisteX22" fmla="*/ 1369295 w 2307190"/>
              <a:gd name="connsiteY22" fmla="*/ 87785 h 992054"/>
              <a:gd name="connisteX23" fmla="*/ 1435335 w 2307190"/>
              <a:gd name="connsiteY23" fmla="*/ 59845 h 992054"/>
              <a:gd name="connisteX24" fmla="*/ 1502010 w 2307190"/>
              <a:gd name="connsiteY24" fmla="*/ 26825 h 992054"/>
              <a:gd name="connisteX25" fmla="*/ 1568050 w 2307190"/>
              <a:gd name="connsiteY25" fmla="*/ 4600 h 992054"/>
              <a:gd name="connisteX26" fmla="*/ 1634725 w 2307190"/>
              <a:gd name="connsiteY26" fmla="*/ 4600 h 992054"/>
              <a:gd name="connisteX27" fmla="*/ 1701400 w 2307190"/>
              <a:gd name="connsiteY27" fmla="*/ 43335 h 992054"/>
              <a:gd name="connisteX28" fmla="*/ 1723625 w 2307190"/>
              <a:gd name="connsiteY28" fmla="*/ 110010 h 992054"/>
              <a:gd name="connisteX29" fmla="*/ 1745850 w 2307190"/>
              <a:gd name="connsiteY29" fmla="*/ 176050 h 992054"/>
              <a:gd name="connisteX30" fmla="*/ 1745850 w 2307190"/>
              <a:gd name="connsiteY30" fmla="*/ 242725 h 992054"/>
              <a:gd name="connisteX31" fmla="*/ 1811890 w 2307190"/>
              <a:gd name="connsiteY31" fmla="*/ 297970 h 992054"/>
              <a:gd name="connisteX32" fmla="*/ 1878565 w 2307190"/>
              <a:gd name="connsiteY32" fmla="*/ 314480 h 992054"/>
              <a:gd name="connisteX33" fmla="*/ 1944605 w 2307190"/>
              <a:gd name="connsiteY33" fmla="*/ 325910 h 992054"/>
              <a:gd name="connisteX34" fmla="*/ 2011280 w 2307190"/>
              <a:gd name="connsiteY34" fmla="*/ 336705 h 992054"/>
              <a:gd name="connisteX35" fmla="*/ 2077955 w 2307190"/>
              <a:gd name="connsiteY35" fmla="*/ 342420 h 992054"/>
              <a:gd name="connisteX36" fmla="*/ 2143995 w 2307190"/>
              <a:gd name="connsiteY36" fmla="*/ 353215 h 992054"/>
              <a:gd name="connisteX37" fmla="*/ 2210670 w 2307190"/>
              <a:gd name="connsiteY37" fmla="*/ 358930 h 992054"/>
              <a:gd name="connisteX38" fmla="*/ 2277345 w 2307190"/>
              <a:gd name="connsiteY38" fmla="*/ 397665 h 992054"/>
              <a:gd name="connisteX39" fmla="*/ 2304650 w 2307190"/>
              <a:gd name="connsiteY39" fmla="*/ 464340 h 992054"/>
              <a:gd name="connisteX40" fmla="*/ 2304650 w 2307190"/>
              <a:gd name="connsiteY40" fmla="*/ 530380 h 992054"/>
              <a:gd name="connisteX41" fmla="*/ 2304650 w 2307190"/>
              <a:gd name="connsiteY41" fmla="*/ 597055 h 992054"/>
              <a:gd name="connisteX42" fmla="*/ 2304650 w 2307190"/>
              <a:gd name="connsiteY42" fmla="*/ 663730 h 992054"/>
              <a:gd name="connisteX43" fmla="*/ 2293855 w 2307190"/>
              <a:gd name="connsiteY43" fmla="*/ 729770 h 992054"/>
              <a:gd name="connisteX44" fmla="*/ 2282425 w 2307190"/>
              <a:gd name="connsiteY44" fmla="*/ 796445 h 992054"/>
              <a:gd name="connisteX45" fmla="*/ 2265915 w 2307190"/>
              <a:gd name="connsiteY45" fmla="*/ 863120 h 992054"/>
              <a:gd name="connisteX46" fmla="*/ 2199875 w 2307190"/>
              <a:gd name="connsiteY46" fmla="*/ 906935 h 992054"/>
              <a:gd name="connisteX47" fmla="*/ 2133200 w 2307190"/>
              <a:gd name="connsiteY47" fmla="*/ 951385 h 992054"/>
              <a:gd name="connisteX48" fmla="*/ 2066525 w 2307190"/>
              <a:gd name="connsiteY48" fmla="*/ 979325 h 992054"/>
              <a:gd name="connisteX49" fmla="*/ 2000485 w 2307190"/>
              <a:gd name="connsiteY49" fmla="*/ 990120 h 992054"/>
              <a:gd name="connisteX50" fmla="*/ 1933810 w 2307190"/>
              <a:gd name="connsiteY50" fmla="*/ 990120 h 992054"/>
              <a:gd name="connisteX51" fmla="*/ 1867135 w 2307190"/>
              <a:gd name="connsiteY51" fmla="*/ 973610 h 992054"/>
              <a:gd name="connisteX52" fmla="*/ 1801095 w 2307190"/>
              <a:gd name="connsiteY52" fmla="*/ 957100 h 992054"/>
              <a:gd name="connisteX53" fmla="*/ 1734420 w 2307190"/>
              <a:gd name="connsiteY53" fmla="*/ 940590 h 992054"/>
              <a:gd name="connisteX54" fmla="*/ 1667745 w 2307190"/>
              <a:gd name="connsiteY54" fmla="*/ 940590 h 992054"/>
              <a:gd name="connisteX55" fmla="*/ 1601705 w 2307190"/>
              <a:gd name="connsiteY55" fmla="*/ 946305 h 992054"/>
              <a:gd name="connisteX56" fmla="*/ 1535030 w 2307190"/>
              <a:gd name="connsiteY56" fmla="*/ 946305 h 992054"/>
              <a:gd name="connisteX57" fmla="*/ 1468355 w 2307190"/>
              <a:gd name="connsiteY57" fmla="*/ 951385 h 992054"/>
              <a:gd name="connisteX58" fmla="*/ 1402315 w 2307190"/>
              <a:gd name="connsiteY58" fmla="*/ 957100 h 992054"/>
              <a:gd name="connisteX59" fmla="*/ 1335640 w 2307190"/>
              <a:gd name="connsiteY59" fmla="*/ 957100 h 992054"/>
              <a:gd name="connisteX60" fmla="*/ 1269600 w 2307190"/>
              <a:gd name="connsiteY60" fmla="*/ 951385 h 992054"/>
              <a:gd name="connisteX61" fmla="*/ 1202925 w 2307190"/>
              <a:gd name="connsiteY61" fmla="*/ 946305 h 992054"/>
              <a:gd name="connisteX62" fmla="*/ 1136250 w 2307190"/>
              <a:gd name="connsiteY62" fmla="*/ 940590 h 992054"/>
              <a:gd name="connisteX63" fmla="*/ 1070210 w 2307190"/>
              <a:gd name="connsiteY63" fmla="*/ 934875 h 992054"/>
              <a:gd name="connisteX64" fmla="*/ 1003535 w 2307190"/>
              <a:gd name="connsiteY64" fmla="*/ 934875 h 992054"/>
              <a:gd name="connisteX65" fmla="*/ 936860 w 2307190"/>
              <a:gd name="connsiteY65" fmla="*/ 934875 h 992054"/>
              <a:gd name="connisteX66" fmla="*/ 870820 w 2307190"/>
              <a:gd name="connsiteY66" fmla="*/ 934875 h 992054"/>
              <a:gd name="connisteX67" fmla="*/ 804145 w 2307190"/>
              <a:gd name="connsiteY67" fmla="*/ 934875 h 992054"/>
              <a:gd name="connisteX68" fmla="*/ 737470 w 2307190"/>
              <a:gd name="connsiteY68" fmla="*/ 934875 h 992054"/>
              <a:gd name="connisteX69" fmla="*/ 671430 w 2307190"/>
              <a:gd name="connsiteY69" fmla="*/ 934875 h 992054"/>
              <a:gd name="connisteX70" fmla="*/ 604755 w 2307190"/>
              <a:gd name="connsiteY70" fmla="*/ 934875 h 992054"/>
              <a:gd name="connisteX71" fmla="*/ 533000 w 2307190"/>
              <a:gd name="connsiteY71" fmla="*/ 934875 h 992054"/>
              <a:gd name="connisteX72" fmla="*/ 466325 w 2307190"/>
              <a:gd name="connsiteY72" fmla="*/ 934875 h 992054"/>
              <a:gd name="connisteX73" fmla="*/ 399650 w 2307190"/>
              <a:gd name="connsiteY73" fmla="*/ 924080 h 992054"/>
              <a:gd name="connisteX74" fmla="*/ 333610 w 2307190"/>
              <a:gd name="connsiteY74" fmla="*/ 912650 h 992054"/>
              <a:gd name="connisteX75" fmla="*/ 266935 w 2307190"/>
              <a:gd name="connsiteY75" fmla="*/ 890425 h 992054"/>
              <a:gd name="connisteX76" fmla="*/ 200260 w 2307190"/>
              <a:gd name="connsiteY76" fmla="*/ 851690 h 992054"/>
              <a:gd name="connisteX77" fmla="*/ 134220 w 2307190"/>
              <a:gd name="connsiteY77" fmla="*/ 818670 h 992054"/>
              <a:gd name="connisteX78" fmla="*/ 67545 w 2307190"/>
              <a:gd name="connsiteY78" fmla="*/ 785650 h 992054"/>
              <a:gd name="connisteX79" fmla="*/ 870 w 2307190"/>
              <a:gd name="connsiteY79" fmla="*/ 774220 h 992054"/>
              <a:gd name="connisteX80" fmla="*/ 39605 w 2307190"/>
              <a:gd name="connsiteY80" fmla="*/ 768505 h 99205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</a:cxnLst>
            <a:rect l="l" t="t" r="r" b="b"/>
            <a:pathLst>
              <a:path w="2307191" h="992054">
                <a:moveTo>
                  <a:pt x="39606" y="768505"/>
                </a:moveTo>
                <a:cubicBezTo>
                  <a:pt x="60561" y="756440"/>
                  <a:pt x="86596" y="737390"/>
                  <a:pt x="106281" y="713260"/>
                </a:cubicBezTo>
                <a:cubicBezTo>
                  <a:pt x="125966" y="689130"/>
                  <a:pt x="124696" y="673890"/>
                  <a:pt x="139301" y="647220"/>
                </a:cubicBezTo>
                <a:cubicBezTo>
                  <a:pt x="153906" y="620550"/>
                  <a:pt x="164066" y="607215"/>
                  <a:pt x="178671" y="580545"/>
                </a:cubicBezTo>
                <a:cubicBezTo>
                  <a:pt x="193276" y="553875"/>
                  <a:pt x="196451" y="540540"/>
                  <a:pt x="211691" y="513870"/>
                </a:cubicBezTo>
                <a:cubicBezTo>
                  <a:pt x="226931" y="487200"/>
                  <a:pt x="235186" y="474500"/>
                  <a:pt x="256141" y="447830"/>
                </a:cubicBezTo>
                <a:cubicBezTo>
                  <a:pt x="277096" y="421160"/>
                  <a:pt x="291701" y="404650"/>
                  <a:pt x="317101" y="381155"/>
                </a:cubicBezTo>
                <a:cubicBezTo>
                  <a:pt x="342501" y="357660"/>
                  <a:pt x="356471" y="348135"/>
                  <a:pt x="383141" y="331625"/>
                </a:cubicBezTo>
                <a:cubicBezTo>
                  <a:pt x="409811" y="315115"/>
                  <a:pt x="423146" y="309400"/>
                  <a:pt x="449816" y="297970"/>
                </a:cubicBezTo>
                <a:cubicBezTo>
                  <a:pt x="476486" y="286540"/>
                  <a:pt x="489186" y="282095"/>
                  <a:pt x="515856" y="275745"/>
                </a:cubicBezTo>
                <a:cubicBezTo>
                  <a:pt x="542526" y="269395"/>
                  <a:pt x="555861" y="268125"/>
                  <a:pt x="582531" y="264950"/>
                </a:cubicBezTo>
                <a:cubicBezTo>
                  <a:pt x="609201" y="261775"/>
                  <a:pt x="622536" y="261775"/>
                  <a:pt x="649206" y="259235"/>
                </a:cubicBezTo>
                <a:cubicBezTo>
                  <a:pt x="675876" y="256695"/>
                  <a:pt x="688576" y="259870"/>
                  <a:pt x="715246" y="253520"/>
                </a:cubicBezTo>
                <a:cubicBezTo>
                  <a:pt x="741916" y="247170"/>
                  <a:pt x="755251" y="236375"/>
                  <a:pt x="781921" y="226215"/>
                </a:cubicBezTo>
                <a:cubicBezTo>
                  <a:pt x="808591" y="216055"/>
                  <a:pt x="824466" y="221770"/>
                  <a:pt x="848596" y="203990"/>
                </a:cubicBezTo>
                <a:cubicBezTo>
                  <a:pt x="872726" y="186210"/>
                  <a:pt x="879711" y="161445"/>
                  <a:pt x="903841" y="137315"/>
                </a:cubicBezTo>
                <a:cubicBezTo>
                  <a:pt x="927971" y="113185"/>
                  <a:pt x="943846" y="92230"/>
                  <a:pt x="970516" y="82070"/>
                </a:cubicBezTo>
                <a:cubicBezTo>
                  <a:pt x="997186" y="71910"/>
                  <a:pt x="1009886" y="84610"/>
                  <a:pt x="1036556" y="87785"/>
                </a:cubicBezTo>
                <a:cubicBezTo>
                  <a:pt x="1063226" y="90960"/>
                  <a:pt x="1076561" y="96675"/>
                  <a:pt x="1103231" y="98580"/>
                </a:cubicBezTo>
                <a:cubicBezTo>
                  <a:pt x="1129901" y="100485"/>
                  <a:pt x="1143236" y="98580"/>
                  <a:pt x="1169906" y="98580"/>
                </a:cubicBezTo>
                <a:cubicBezTo>
                  <a:pt x="1196576" y="98580"/>
                  <a:pt x="1209276" y="98580"/>
                  <a:pt x="1235946" y="98580"/>
                </a:cubicBezTo>
                <a:cubicBezTo>
                  <a:pt x="1262616" y="98580"/>
                  <a:pt x="1275951" y="100485"/>
                  <a:pt x="1302621" y="98580"/>
                </a:cubicBezTo>
                <a:cubicBezTo>
                  <a:pt x="1329291" y="96675"/>
                  <a:pt x="1342626" y="95405"/>
                  <a:pt x="1369296" y="87785"/>
                </a:cubicBezTo>
                <a:cubicBezTo>
                  <a:pt x="1395966" y="80165"/>
                  <a:pt x="1408666" y="71910"/>
                  <a:pt x="1435336" y="59845"/>
                </a:cubicBezTo>
                <a:cubicBezTo>
                  <a:pt x="1462006" y="47780"/>
                  <a:pt x="1475341" y="37620"/>
                  <a:pt x="1502011" y="26825"/>
                </a:cubicBezTo>
                <a:cubicBezTo>
                  <a:pt x="1528681" y="16030"/>
                  <a:pt x="1541381" y="9045"/>
                  <a:pt x="1568051" y="4600"/>
                </a:cubicBezTo>
                <a:cubicBezTo>
                  <a:pt x="1594721" y="155"/>
                  <a:pt x="1608056" y="-3020"/>
                  <a:pt x="1634726" y="4600"/>
                </a:cubicBezTo>
                <a:cubicBezTo>
                  <a:pt x="1661396" y="12220"/>
                  <a:pt x="1683621" y="22380"/>
                  <a:pt x="1701401" y="43335"/>
                </a:cubicBezTo>
                <a:cubicBezTo>
                  <a:pt x="1719181" y="64290"/>
                  <a:pt x="1714736" y="83340"/>
                  <a:pt x="1723626" y="110010"/>
                </a:cubicBezTo>
                <a:cubicBezTo>
                  <a:pt x="1732516" y="136680"/>
                  <a:pt x="1741406" y="149380"/>
                  <a:pt x="1745851" y="176050"/>
                </a:cubicBezTo>
                <a:cubicBezTo>
                  <a:pt x="1750296" y="202720"/>
                  <a:pt x="1732516" y="218595"/>
                  <a:pt x="1745851" y="242725"/>
                </a:cubicBezTo>
                <a:cubicBezTo>
                  <a:pt x="1759186" y="266855"/>
                  <a:pt x="1785221" y="283365"/>
                  <a:pt x="1811891" y="297970"/>
                </a:cubicBezTo>
                <a:cubicBezTo>
                  <a:pt x="1838561" y="312575"/>
                  <a:pt x="1851896" y="308765"/>
                  <a:pt x="1878566" y="314480"/>
                </a:cubicBezTo>
                <a:cubicBezTo>
                  <a:pt x="1905236" y="320195"/>
                  <a:pt x="1917936" y="321465"/>
                  <a:pt x="1944606" y="325910"/>
                </a:cubicBezTo>
                <a:cubicBezTo>
                  <a:pt x="1971276" y="330355"/>
                  <a:pt x="1984611" y="333530"/>
                  <a:pt x="2011281" y="336705"/>
                </a:cubicBezTo>
                <a:cubicBezTo>
                  <a:pt x="2037951" y="339880"/>
                  <a:pt x="2051286" y="339245"/>
                  <a:pt x="2077956" y="342420"/>
                </a:cubicBezTo>
                <a:cubicBezTo>
                  <a:pt x="2104626" y="345595"/>
                  <a:pt x="2117326" y="350040"/>
                  <a:pt x="2143996" y="353215"/>
                </a:cubicBezTo>
                <a:cubicBezTo>
                  <a:pt x="2170666" y="356390"/>
                  <a:pt x="2184001" y="350040"/>
                  <a:pt x="2210671" y="358930"/>
                </a:cubicBezTo>
                <a:cubicBezTo>
                  <a:pt x="2237341" y="367820"/>
                  <a:pt x="2258296" y="376710"/>
                  <a:pt x="2277346" y="397665"/>
                </a:cubicBezTo>
                <a:cubicBezTo>
                  <a:pt x="2296396" y="418620"/>
                  <a:pt x="2298936" y="437670"/>
                  <a:pt x="2304651" y="464340"/>
                </a:cubicBezTo>
                <a:cubicBezTo>
                  <a:pt x="2310366" y="491010"/>
                  <a:pt x="2304651" y="503710"/>
                  <a:pt x="2304651" y="530380"/>
                </a:cubicBezTo>
                <a:cubicBezTo>
                  <a:pt x="2304651" y="557050"/>
                  <a:pt x="2304651" y="570385"/>
                  <a:pt x="2304651" y="597055"/>
                </a:cubicBezTo>
                <a:cubicBezTo>
                  <a:pt x="2304651" y="623725"/>
                  <a:pt x="2306556" y="637060"/>
                  <a:pt x="2304651" y="663730"/>
                </a:cubicBezTo>
                <a:cubicBezTo>
                  <a:pt x="2302746" y="690400"/>
                  <a:pt x="2298301" y="703100"/>
                  <a:pt x="2293856" y="729770"/>
                </a:cubicBezTo>
                <a:cubicBezTo>
                  <a:pt x="2289411" y="756440"/>
                  <a:pt x="2288141" y="769775"/>
                  <a:pt x="2282426" y="796445"/>
                </a:cubicBezTo>
                <a:cubicBezTo>
                  <a:pt x="2276711" y="823115"/>
                  <a:pt x="2282426" y="840895"/>
                  <a:pt x="2265916" y="863120"/>
                </a:cubicBezTo>
                <a:cubicBezTo>
                  <a:pt x="2249406" y="885345"/>
                  <a:pt x="2226546" y="889155"/>
                  <a:pt x="2199876" y="906935"/>
                </a:cubicBezTo>
                <a:cubicBezTo>
                  <a:pt x="2173206" y="924715"/>
                  <a:pt x="2159871" y="936780"/>
                  <a:pt x="2133201" y="951385"/>
                </a:cubicBezTo>
                <a:cubicBezTo>
                  <a:pt x="2106531" y="965990"/>
                  <a:pt x="2093196" y="971705"/>
                  <a:pt x="2066526" y="979325"/>
                </a:cubicBezTo>
                <a:cubicBezTo>
                  <a:pt x="2039856" y="986945"/>
                  <a:pt x="2027156" y="988215"/>
                  <a:pt x="2000486" y="990120"/>
                </a:cubicBezTo>
                <a:cubicBezTo>
                  <a:pt x="1973816" y="992025"/>
                  <a:pt x="1960481" y="993295"/>
                  <a:pt x="1933811" y="990120"/>
                </a:cubicBezTo>
                <a:cubicBezTo>
                  <a:pt x="1907141" y="986945"/>
                  <a:pt x="1893806" y="979960"/>
                  <a:pt x="1867136" y="973610"/>
                </a:cubicBezTo>
                <a:cubicBezTo>
                  <a:pt x="1840466" y="967260"/>
                  <a:pt x="1827766" y="963450"/>
                  <a:pt x="1801096" y="957100"/>
                </a:cubicBezTo>
                <a:cubicBezTo>
                  <a:pt x="1774426" y="950750"/>
                  <a:pt x="1761091" y="943765"/>
                  <a:pt x="1734421" y="940590"/>
                </a:cubicBezTo>
                <a:cubicBezTo>
                  <a:pt x="1707751" y="937415"/>
                  <a:pt x="1694416" y="939320"/>
                  <a:pt x="1667746" y="940590"/>
                </a:cubicBezTo>
                <a:cubicBezTo>
                  <a:pt x="1641076" y="941860"/>
                  <a:pt x="1628376" y="945035"/>
                  <a:pt x="1601706" y="946305"/>
                </a:cubicBezTo>
                <a:cubicBezTo>
                  <a:pt x="1575036" y="947575"/>
                  <a:pt x="1561701" y="945035"/>
                  <a:pt x="1535031" y="946305"/>
                </a:cubicBezTo>
                <a:cubicBezTo>
                  <a:pt x="1508361" y="947575"/>
                  <a:pt x="1495026" y="949480"/>
                  <a:pt x="1468356" y="951385"/>
                </a:cubicBezTo>
                <a:cubicBezTo>
                  <a:pt x="1441686" y="953290"/>
                  <a:pt x="1428986" y="955830"/>
                  <a:pt x="1402316" y="957100"/>
                </a:cubicBezTo>
                <a:cubicBezTo>
                  <a:pt x="1375646" y="958370"/>
                  <a:pt x="1362311" y="958370"/>
                  <a:pt x="1335641" y="957100"/>
                </a:cubicBezTo>
                <a:cubicBezTo>
                  <a:pt x="1308971" y="955830"/>
                  <a:pt x="1296271" y="953290"/>
                  <a:pt x="1269601" y="951385"/>
                </a:cubicBezTo>
                <a:cubicBezTo>
                  <a:pt x="1242931" y="949480"/>
                  <a:pt x="1229596" y="948210"/>
                  <a:pt x="1202926" y="946305"/>
                </a:cubicBezTo>
                <a:cubicBezTo>
                  <a:pt x="1176256" y="944400"/>
                  <a:pt x="1162921" y="943130"/>
                  <a:pt x="1136251" y="940590"/>
                </a:cubicBezTo>
                <a:cubicBezTo>
                  <a:pt x="1109581" y="938050"/>
                  <a:pt x="1096881" y="936145"/>
                  <a:pt x="1070211" y="934875"/>
                </a:cubicBezTo>
                <a:cubicBezTo>
                  <a:pt x="1043541" y="933605"/>
                  <a:pt x="1030206" y="934875"/>
                  <a:pt x="1003536" y="934875"/>
                </a:cubicBezTo>
                <a:cubicBezTo>
                  <a:pt x="976866" y="934875"/>
                  <a:pt x="963531" y="934875"/>
                  <a:pt x="936861" y="934875"/>
                </a:cubicBezTo>
                <a:cubicBezTo>
                  <a:pt x="910191" y="934875"/>
                  <a:pt x="897491" y="934875"/>
                  <a:pt x="870821" y="934875"/>
                </a:cubicBezTo>
                <a:cubicBezTo>
                  <a:pt x="844151" y="934875"/>
                  <a:pt x="830816" y="934875"/>
                  <a:pt x="804146" y="934875"/>
                </a:cubicBezTo>
                <a:cubicBezTo>
                  <a:pt x="777476" y="934875"/>
                  <a:pt x="764141" y="934875"/>
                  <a:pt x="737471" y="934875"/>
                </a:cubicBezTo>
                <a:cubicBezTo>
                  <a:pt x="710801" y="934875"/>
                  <a:pt x="698101" y="934875"/>
                  <a:pt x="671431" y="934875"/>
                </a:cubicBezTo>
                <a:cubicBezTo>
                  <a:pt x="644761" y="934875"/>
                  <a:pt x="632696" y="934875"/>
                  <a:pt x="604756" y="934875"/>
                </a:cubicBezTo>
                <a:cubicBezTo>
                  <a:pt x="576816" y="934875"/>
                  <a:pt x="560941" y="934875"/>
                  <a:pt x="533001" y="934875"/>
                </a:cubicBezTo>
                <a:cubicBezTo>
                  <a:pt x="505061" y="934875"/>
                  <a:pt x="492996" y="936780"/>
                  <a:pt x="466326" y="934875"/>
                </a:cubicBezTo>
                <a:cubicBezTo>
                  <a:pt x="439656" y="932970"/>
                  <a:pt x="426321" y="928525"/>
                  <a:pt x="399651" y="924080"/>
                </a:cubicBezTo>
                <a:cubicBezTo>
                  <a:pt x="372981" y="919635"/>
                  <a:pt x="360281" y="919635"/>
                  <a:pt x="333611" y="912650"/>
                </a:cubicBezTo>
                <a:cubicBezTo>
                  <a:pt x="306941" y="905665"/>
                  <a:pt x="293606" y="902490"/>
                  <a:pt x="266936" y="890425"/>
                </a:cubicBezTo>
                <a:cubicBezTo>
                  <a:pt x="240266" y="878360"/>
                  <a:pt x="226931" y="866295"/>
                  <a:pt x="200261" y="851690"/>
                </a:cubicBezTo>
                <a:cubicBezTo>
                  <a:pt x="173591" y="837085"/>
                  <a:pt x="160891" y="832005"/>
                  <a:pt x="134221" y="818670"/>
                </a:cubicBezTo>
                <a:cubicBezTo>
                  <a:pt x="107551" y="805335"/>
                  <a:pt x="94216" y="794540"/>
                  <a:pt x="67546" y="785650"/>
                </a:cubicBezTo>
                <a:cubicBezTo>
                  <a:pt x="40876" y="776760"/>
                  <a:pt x="6586" y="777395"/>
                  <a:pt x="871" y="774220"/>
                </a:cubicBezTo>
                <a:cubicBezTo>
                  <a:pt x="-4844" y="771045"/>
                  <a:pt x="18651" y="780570"/>
                  <a:pt x="39606" y="768505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65000"/>
            </a:schemeClr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6567170" y="4336234"/>
            <a:ext cx="704850" cy="380358"/>
            <a:chOff x="5810912" y="1716972"/>
            <a:chExt cx="2617513" cy="1411416"/>
          </a:xfrm>
        </p:grpSpPr>
        <p:sp>
          <p:nvSpPr>
            <p:cNvPr id="28" name="椭圆 27"/>
            <p:cNvSpPr/>
            <p:nvPr>
              <p:custDataLst>
                <p:tags r:id="rId9"/>
              </p:custDataLst>
            </p:nvPr>
          </p:nvSpPr>
          <p:spPr>
            <a:xfrm>
              <a:off x="7693166" y="2452376"/>
              <a:ext cx="642877" cy="642877"/>
            </a:xfrm>
            <a:prstGeom prst="ellipse">
              <a:avLst/>
            </a:prstGeom>
            <a:solidFill>
              <a:schemeClr val="accent3">
                <a:lumMod val="75000"/>
                <a:alpha val="70000"/>
              </a:schemeClr>
            </a:solidFill>
            <a:ln>
              <a:noFill/>
            </a:ln>
            <a:effectLst/>
          </p:spPr>
          <p:txBody>
            <a:bodyPr rot="10800000" wrap="none" anchor="ctr"/>
            <a:lstStyle/>
            <a:p>
              <a:pPr algn="ctr"/>
              <a:endParaRPr lang="zh-CN" altLang="en-US" sz="7200" kern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5810912" y="1716972"/>
              <a:ext cx="2617513" cy="1411416"/>
              <a:chOff x="5810912" y="1716972"/>
              <a:chExt cx="2617513" cy="1411416"/>
            </a:xfrm>
          </p:grpSpPr>
          <p:sp>
            <p:nvSpPr>
              <p:cNvPr id="30" name="椭圆 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017009" y="1716972"/>
                <a:ext cx="1411416" cy="1411416"/>
              </a:xfrm>
              <a:prstGeom prst="ellipse">
                <a:avLst/>
              </a:prstGeom>
              <a:noFill/>
              <a:ln w="146050" cmpd="thickThin">
                <a:solidFill>
                  <a:srgbClr val="EB5F5F">
                    <a:alpha val="89804"/>
                  </a:srgb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1" name="椭圆 3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198128" y="1812859"/>
                <a:ext cx="888392" cy="888392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600"/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810912" y="1936143"/>
                <a:ext cx="1749416" cy="9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1400" b="1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endParaRPr lang="zh-CN" altLang="en-US" sz="2000" dirty="0"/>
              </a:p>
            </p:txBody>
          </p:sp>
          <p:sp>
            <p:nvSpPr>
              <p:cNvPr id="33" name="椭圆 32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73917" y="2341236"/>
                <a:ext cx="383106" cy="383106"/>
              </a:xfrm>
              <a:prstGeom prst="ellipse">
                <a:avLst/>
              </a:prstGeom>
              <a:solidFill>
                <a:schemeClr val="accent3">
                  <a:lumMod val="50000"/>
                  <a:alpha val="70000"/>
                </a:schemeClr>
              </a:solidFill>
              <a:ln>
                <a:noFill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zh-CN" altLang="en-US" sz="7200" ker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36" name="文本框 35"/>
          <p:cNvSpPr txBox="1"/>
          <p:nvPr>
            <p:custDataLst>
              <p:tags r:id="rId14"/>
            </p:custDataLst>
          </p:nvPr>
        </p:nvSpPr>
        <p:spPr>
          <a:xfrm>
            <a:off x="6940271" y="4313156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城市综合服务核心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5"/>
            </p:custDataLst>
          </p:nvPr>
        </p:nvSpPr>
        <p:spPr>
          <a:xfrm>
            <a:off x="5880456" y="3528931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康养生态居住区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6"/>
            </p:custDataLst>
          </p:nvPr>
        </p:nvSpPr>
        <p:spPr>
          <a:xfrm>
            <a:off x="4111346" y="3208891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绿地休闲区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6" name="图片 15" descr="地图&#10;&#10;中度可信度描述已自动生成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77043" r="66568" b="16320"/>
          <a:stretch>
            <a:fillRect/>
          </a:stretch>
        </p:blipFill>
        <p:spPr>
          <a:xfrm>
            <a:off x="696595" y="11449050"/>
            <a:ext cx="1079500" cy="575945"/>
          </a:xfrm>
          <a:prstGeom prst="rect">
            <a:avLst/>
          </a:prstGeom>
        </p:spPr>
      </p:pic>
      <p:pic>
        <p:nvPicPr>
          <p:cNvPr id="26" name="图片 25" descr="lu "/>
          <p:cNvPicPr>
            <a:picLocks noChangeAspect="1"/>
          </p:cNvPicPr>
          <p:nvPr/>
        </p:nvPicPr>
        <p:blipFill>
          <a:blip r:embed="rId18"/>
          <a:srcRect l="13531" t="22500" b="19568"/>
          <a:stretch>
            <a:fillRect/>
          </a:stretch>
        </p:blipFill>
        <p:spPr>
          <a:xfrm>
            <a:off x="768350" y="7738745"/>
            <a:ext cx="4521200" cy="4286250"/>
          </a:xfrm>
          <a:prstGeom prst="rect">
            <a:avLst/>
          </a:prstGeom>
        </p:spPr>
      </p:pic>
      <p:sp>
        <p:nvSpPr>
          <p:cNvPr id="34" name="任意多边形 33"/>
          <p:cNvSpPr/>
          <p:nvPr/>
        </p:nvSpPr>
        <p:spPr>
          <a:xfrm>
            <a:off x="5356860" y="4001770"/>
            <a:ext cx="1249045" cy="837565"/>
          </a:xfrm>
          <a:custGeom>
            <a:avLst/>
            <a:gdLst>
              <a:gd name="connisteX0" fmla="*/ 19518 w 1248962"/>
              <a:gd name="connsiteY0" fmla="*/ 193140 h 837880"/>
              <a:gd name="connisteX1" fmla="*/ 83653 w 1248962"/>
              <a:gd name="connsiteY1" fmla="*/ 163295 h 837880"/>
              <a:gd name="connisteX2" fmla="*/ 147788 w 1248962"/>
              <a:gd name="connsiteY2" fmla="*/ 133450 h 837880"/>
              <a:gd name="connisteX3" fmla="*/ 211923 w 1248962"/>
              <a:gd name="connsiteY3" fmla="*/ 111860 h 837880"/>
              <a:gd name="connisteX4" fmla="*/ 276058 w 1248962"/>
              <a:gd name="connsiteY4" fmla="*/ 64870 h 837880"/>
              <a:gd name="connisteX5" fmla="*/ 344003 w 1248962"/>
              <a:gd name="connsiteY5" fmla="*/ 14070 h 837880"/>
              <a:gd name="connisteX6" fmla="*/ 408138 w 1248962"/>
              <a:gd name="connsiteY6" fmla="*/ 735 h 837880"/>
              <a:gd name="connisteX7" fmla="*/ 472273 w 1248962"/>
              <a:gd name="connsiteY7" fmla="*/ 5180 h 837880"/>
              <a:gd name="connisteX8" fmla="*/ 536408 w 1248962"/>
              <a:gd name="connsiteY8" fmla="*/ 22325 h 837880"/>
              <a:gd name="connisteX9" fmla="*/ 600543 w 1248962"/>
              <a:gd name="connsiteY9" fmla="*/ 31215 h 837880"/>
              <a:gd name="connisteX10" fmla="*/ 664678 w 1248962"/>
              <a:gd name="connsiteY10" fmla="*/ 43915 h 837880"/>
              <a:gd name="connisteX11" fmla="*/ 728813 w 1248962"/>
              <a:gd name="connsiteY11" fmla="*/ 52170 h 837880"/>
              <a:gd name="connisteX12" fmla="*/ 796758 w 1248962"/>
              <a:gd name="connsiteY12" fmla="*/ 69315 h 837880"/>
              <a:gd name="connisteX13" fmla="*/ 860893 w 1248962"/>
              <a:gd name="connsiteY13" fmla="*/ 82015 h 837880"/>
              <a:gd name="connisteX14" fmla="*/ 925028 w 1248962"/>
              <a:gd name="connsiteY14" fmla="*/ 86460 h 837880"/>
              <a:gd name="connisteX15" fmla="*/ 989163 w 1248962"/>
              <a:gd name="connsiteY15" fmla="*/ 86460 h 837880"/>
              <a:gd name="connisteX16" fmla="*/ 1053298 w 1248962"/>
              <a:gd name="connsiteY16" fmla="*/ 90905 h 837880"/>
              <a:gd name="connisteX17" fmla="*/ 1117433 w 1248962"/>
              <a:gd name="connsiteY17" fmla="*/ 82015 h 837880"/>
              <a:gd name="connisteX18" fmla="*/ 1181568 w 1248962"/>
              <a:gd name="connsiteY18" fmla="*/ 86460 h 837880"/>
              <a:gd name="connisteX19" fmla="*/ 1245068 w 1248962"/>
              <a:gd name="connsiteY19" fmla="*/ 150595 h 837880"/>
              <a:gd name="connisteX20" fmla="*/ 1236813 w 1248962"/>
              <a:gd name="connsiteY20" fmla="*/ 214730 h 837880"/>
              <a:gd name="connisteX21" fmla="*/ 1224113 w 1248962"/>
              <a:gd name="connsiteY21" fmla="*/ 278865 h 837880"/>
              <a:gd name="connisteX22" fmla="*/ 1224113 w 1248962"/>
              <a:gd name="connsiteY22" fmla="*/ 343000 h 837880"/>
              <a:gd name="connisteX23" fmla="*/ 1215223 w 1248962"/>
              <a:gd name="connsiteY23" fmla="*/ 410945 h 837880"/>
              <a:gd name="connisteX24" fmla="*/ 1206968 w 1248962"/>
              <a:gd name="connsiteY24" fmla="*/ 475080 h 837880"/>
              <a:gd name="connisteX25" fmla="*/ 1206968 w 1248962"/>
              <a:gd name="connsiteY25" fmla="*/ 539215 h 837880"/>
              <a:gd name="connisteX26" fmla="*/ 1202523 w 1248962"/>
              <a:gd name="connsiteY26" fmla="*/ 603350 h 837880"/>
              <a:gd name="connisteX27" fmla="*/ 1198078 w 1248962"/>
              <a:gd name="connsiteY27" fmla="*/ 667485 h 837880"/>
              <a:gd name="connisteX28" fmla="*/ 1198078 w 1248962"/>
              <a:gd name="connsiteY28" fmla="*/ 731620 h 837880"/>
              <a:gd name="connisteX29" fmla="*/ 1164423 w 1248962"/>
              <a:gd name="connsiteY29" fmla="*/ 795755 h 837880"/>
              <a:gd name="connisteX30" fmla="*/ 1100288 w 1248962"/>
              <a:gd name="connsiteY30" fmla="*/ 833855 h 837880"/>
              <a:gd name="connisteX31" fmla="*/ 1036153 w 1248962"/>
              <a:gd name="connsiteY31" fmla="*/ 833855 h 837880"/>
              <a:gd name="connisteX32" fmla="*/ 972018 w 1248962"/>
              <a:gd name="connsiteY32" fmla="*/ 821155 h 837880"/>
              <a:gd name="connisteX33" fmla="*/ 903438 w 1248962"/>
              <a:gd name="connsiteY33" fmla="*/ 782420 h 837880"/>
              <a:gd name="connisteX34" fmla="*/ 839303 w 1248962"/>
              <a:gd name="connsiteY34" fmla="*/ 769720 h 837880"/>
              <a:gd name="connisteX35" fmla="*/ 771358 w 1248962"/>
              <a:gd name="connsiteY35" fmla="*/ 761465 h 837880"/>
              <a:gd name="connisteX36" fmla="*/ 707223 w 1248962"/>
              <a:gd name="connsiteY36" fmla="*/ 761465 h 837880"/>
              <a:gd name="connisteX37" fmla="*/ 643088 w 1248962"/>
              <a:gd name="connsiteY37" fmla="*/ 757020 h 837880"/>
              <a:gd name="connisteX38" fmla="*/ 578953 w 1248962"/>
              <a:gd name="connsiteY38" fmla="*/ 757020 h 837880"/>
              <a:gd name="connisteX39" fmla="*/ 514818 w 1248962"/>
              <a:gd name="connsiteY39" fmla="*/ 757020 h 837880"/>
              <a:gd name="connisteX40" fmla="*/ 450683 w 1248962"/>
              <a:gd name="connsiteY40" fmla="*/ 761465 h 837880"/>
              <a:gd name="connisteX41" fmla="*/ 386548 w 1248962"/>
              <a:gd name="connsiteY41" fmla="*/ 761465 h 837880"/>
              <a:gd name="connisteX42" fmla="*/ 318603 w 1248962"/>
              <a:gd name="connsiteY42" fmla="*/ 757020 h 837880"/>
              <a:gd name="connisteX43" fmla="*/ 254468 w 1248962"/>
              <a:gd name="connsiteY43" fmla="*/ 744320 h 837880"/>
              <a:gd name="connisteX44" fmla="*/ 190333 w 1248962"/>
              <a:gd name="connsiteY44" fmla="*/ 739875 h 837880"/>
              <a:gd name="connisteX45" fmla="*/ 126198 w 1248962"/>
              <a:gd name="connsiteY45" fmla="*/ 739875 h 837880"/>
              <a:gd name="connisteX46" fmla="*/ 62063 w 1248962"/>
              <a:gd name="connsiteY46" fmla="*/ 735430 h 837880"/>
              <a:gd name="connisteX47" fmla="*/ 6818 w 1248962"/>
              <a:gd name="connsiteY47" fmla="*/ 671295 h 837880"/>
              <a:gd name="connisteX48" fmla="*/ 2373 w 1248962"/>
              <a:gd name="connsiteY48" fmla="*/ 603350 h 837880"/>
              <a:gd name="connisteX49" fmla="*/ 6818 w 1248962"/>
              <a:gd name="connsiteY49" fmla="*/ 539215 h 837880"/>
              <a:gd name="connisteX50" fmla="*/ 10628 w 1248962"/>
              <a:gd name="connsiteY50" fmla="*/ 475080 h 837880"/>
              <a:gd name="connisteX51" fmla="*/ 6818 w 1248962"/>
              <a:gd name="connsiteY51" fmla="*/ 410945 h 837880"/>
              <a:gd name="connisteX52" fmla="*/ 2373 w 1248962"/>
              <a:gd name="connsiteY52" fmla="*/ 346810 h 837880"/>
              <a:gd name="connisteX53" fmla="*/ 2373 w 1248962"/>
              <a:gd name="connsiteY53" fmla="*/ 282675 h 837880"/>
              <a:gd name="connisteX54" fmla="*/ 2373 w 1248962"/>
              <a:gd name="connsiteY54" fmla="*/ 218540 h 837880"/>
              <a:gd name="connisteX55" fmla="*/ 19518 w 1248962"/>
              <a:gd name="connsiteY55" fmla="*/ 193140 h 8378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</a:cxnLst>
            <a:rect l="l" t="t" r="r" b="b"/>
            <a:pathLst>
              <a:path w="1248963" h="837880">
                <a:moveTo>
                  <a:pt x="19519" y="193141"/>
                </a:moveTo>
                <a:cubicBezTo>
                  <a:pt x="36029" y="182346"/>
                  <a:pt x="58254" y="175361"/>
                  <a:pt x="83654" y="163296"/>
                </a:cubicBezTo>
                <a:cubicBezTo>
                  <a:pt x="109054" y="151231"/>
                  <a:pt x="122389" y="143611"/>
                  <a:pt x="147789" y="133451"/>
                </a:cubicBezTo>
                <a:cubicBezTo>
                  <a:pt x="173189" y="123291"/>
                  <a:pt x="186524" y="125831"/>
                  <a:pt x="211924" y="111861"/>
                </a:cubicBezTo>
                <a:cubicBezTo>
                  <a:pt x="237324" y="97891"/>
                  <a:pt x="249389" y="84556"/>
                  <a:pt x="276059" y="64871"/>
                </a:cubicBezTo>
                <a:cubicBezTo>
                  <a:pt x="302729" y="45186"/>
                  <a:pt x="317334" y="26771"/>
                  <a:pt x="344004" y="14071"/>
                </a:cubicBezTo>
                <a:cubicBezTo>
                  <a:pt x="370674" y="1371"/>
                  <a:pt x="382739" y="2641"/>
                  <a:pt x="408139" y="736"/>
                </a:cubicBezTo>
                <a:cubicBezTo>
                  <a:pt x="433539" y="-1169"/>
                  <a:pt x="446874" y="736"/>
                  <a:pt x="472274" y="5181"/>
                </a:cubicBezTo>
                <a:cubicBezTo>
                  <a:pt x="497674" y="9626"/>
                  <a:pt x="511009" y="17246"/>
                  <a:pt x="536409" y="22326"/>
                </a:cubicBezTo>
                <a:cubicBezTo>
                  <a:pt x="561809" y="27406"/>
                  <a:pt x="575144" y="26771"/>
                  <a:pt x="600544" y="31216"/>
                </a:cubicBezTo>
                <a:cubicBezTo>
                  <a:pt x="625944" y="35661"/>
                  <a:pt x="639279" y="39471"/>
                  <a:pt x="664679" y="43916"/>
                </a:cubicBezTo>
                <a:cubicBezTo>
                  <a:pt x="690079" y="48361"/>
                  <a:pt x="702144" y="47091"/>
                  <a:pt x="728814" y="52171"/>
                </a:cubicBezTo>
                <a:cubicBezTo>
                  <a:pt x="755484" y="57251"/>
                  <a:pt x="770089" y="63601"/>
                  <a:pt x="796759" y="69316"/>
                </a:cubicBezTo>
                <a:cubicBezTo>
                  <a:pt x="823429" y="75031"/>
                  <a:pt x="835494" y="78841"/>
                  <a:pt x="860894" y="82016"/>
                </a:cubicBezTo>
                <a:cubicBezTo>
                  <a:pt x="886294" y="85191"/>
                  <a:pt x="899629" y="85826"/>
                  <a:pt x="925029" y="86461"/>
                </a:cubicBezTo>
                <a:cubicBezTo>
                  <a:pt x="950429" y="87096"/>
                  <a:pt x="963764" y="85826"/>
                  <a:pt x="989164" y="86461"/>
                </a:cubicBezTo>
                <a:cubicBezTo>
                  <a:pt x="1014564" y="87096"/>
                  <a:pt x="1027899" y="91541"/>
                  <a:pt x="1053299" y="90906"/>
                </a:cubicBezTo>
                <a:cubicBezTo>
                  <a:pt x="1078699" y="90271"/>
                  <a:pt x="1092034" y="82651"/>
                  <a:pt x="1117434" y="82016"/>
                </a:cubicBezTo>
                <a:cubicBezTo>
                  <a:pt x="1142834" y="81381"/>
                  <a:pt x="1156169" y="72491"/>
                  <a:pt x="1181569" y="86461"/>
                </a:cubicBezTo>
                <a:cubicBezTo>
                  <a:pt x="1206969" y="100431"/>
                  <a:pt x="1234274" y="125196"/>
                  <a:pt x="1245069" y="150596"/>
                </a:cubicBezTo>
                <a:cubicBezTo>
                  <a:pt x="1255864" y="175996"/>
                  <a:pt x="1241259" y="189331"/>
                  <a:pt x="1236814" y="214731"/>
                </a:cubicBezTo>
                <a:cubicBezTo>
                  <a:pt x="1232369" y="240131"/>
                  <a:pt x="1226654" y="253466"/>
                  <a:pt x="1224114" y="278866"/>
                </a:cubicBezTo>
                <a:cubicBezTo>
                  <a:pt x="1221574" y="304266"/>
                  <a:pt x="1226019" y="316331"/>
                  <a:pt x="1224114" y="343001"/>
                </a:cubicBezTo>
                <a:cubicBezTo>
                  <a:pt x="1222209" y="369671"/>
                  <a:pt x="1218399" y="384276"/>
                  <a:pt x="1215224" y="410946"/>
                </a:cubicBezTo>
                <a:cubicBezTo>
                  <a:pt x="1212049" y="437616"/>
                  <a:pt x="1208874" y="449681"/>
                  <a:pt x="1206969" y="475081"/>
                </a:cubicBezTo>
                <a:cubicBezTo>
                  <a:pt x="1205064" y="500481"/>
                  <a:pt x="1207604" y="513816"/>
                  <a:pt x="1206969" y="539216"/>
                </a:cubicBezTo>
                <a:cubicBezTo>
                  <a:pt x="1206334" y="564616"/>
                  <a:pt x="1204429" y="577951"/>
                  <a:pt x="1202524" y="603351"/>
                </a:cubicBezTo>
                <a:cubicBezTo>
                  <a:pt x="1200619" y="628751"/>
                  <a:pt x="1198714" y="642086"/>
                  <a:pt x="1198079" y="667486"/>
                </a:cubicBezTo>
                <a:cubicBezTo>
                  <a:pt x="1197444" y="692886"/>
                  <a:pt x="1205064" y="706221"/>
                  <a:pt x="1198079" y="731621"/>
                </a:cubicBezTo>
                <a:cubicBezTo>
                  <a:pt x="1191094" y="757021"/>
                  <a:pt x="1184109" y="775436"/>
                  <a:pt x="1164424" y="795756"/>
                </a:cubicBezTo>
                <a:cubicBezTo>
                  <a:pt x="1144739" y="816076"/>
                  <a:pt x="1125689" y="826236"/>
                  <a:pt x="1100289" y="833856"/>
                </a:cubicBezTo>
                <a:cubicBezTo>
                  <a:pt x="1074889" y="841476"/>
                  <a:pt x="1061554" y="836396"/>
                  <a:pt x="1036154" y="833856"/>
                </a:cubicBezTo>
                <a:cubicBezTo>
                  <a:pt x="1010754" y="831316"/>
                  <a:pt x="998689" y="831316"/>
                  <a:pt x="972019" y="821156"/>
                </a:cubicBezTo>
                <a:cubicBezTo>
                  <a:pt x="945349" y="810996"/>
                  <a:pt x="930109" y="792581"/>
                  <a:pt x="903439" y="782421"/>
                </a:cubicBezTo>
                <a:cubicBezTo>
                  <a:pt x="876769" y="772261"/>
                  <a:pt x="865974" y="774166"/>
                  <a:pt x="839304" y="769721"/>
                </a:cubicBezTo>
                <a:cubicBezTo>
                  <a:pt x="812634" y="765276"/>
                  <a:pt x="798029" y="763371"/>
                  <a:pt x="771359" y="761466"/>
                </a:cubicBezTo>
                <a:cubicBezTo>
                  <a:pt x="744689" y="759561"/>
                  <a:pt x="732624" y="762101"/>
                  <a:pt x="707224" y="761466"/>
                </a:cubicBezTo>
                <a:cubicBezTo>
                  <a:pt x="681824" y="760831"/>
                  <a:pt x="668489" y="757656"/>
                  <a:pt x="643089" y="757021"/>
                </a:cubicBezTo>
                <a:cubicBezTo>
                  <a:pt x="617689" y="756386"/>
                  <a:pt x="604354" y="757021"/>
                  <a:pt x="578954" y="757021"/>
                </a:cubicBezTo>
                <a:cubicBezTo>
                  <a:pt x="553554" y="757021"/>
                  <a:pt x="540219" y="756386"/>
                  <a:pt x="514819" y="757021"/>
                </a:cubicBezTo>
                <a:cubicBezTo>
                  <a:pt x="489419" y="757656"/>
                  <a:pt x="476084" y="760831"/>
                  <a:pt x="450684" y="761466"/>
                </a:cubicBezTo>
                <a:cubicBezTo>
                  <a:pt x="425284" y="762101"/>
                  <a:pt x="413219" y="762101"/>
                  <a:pt x="386549" y="761466"/>
                </a:cubicBezTo>
                <a:cubicBezTo>
                  <a:pt x="359879" y="760831"/>
                  <a:pt x="345274" y="760196"/>
                  <a:pt x="318604" y="757021"/>
                </a:cubicBezTo>
                <a:cubicBezTo>
                  <a:pt x="291934" y="753846"/>
                  <a:pt x="279869" y="747496"/>
                  <a:pt x="254469" y="744321"/>
                </a:cubicBezTo>
                <a:cubicBezTo>
                  <a:pt x="229069" y="741146"/>
                  <a:pt x="215734" y="740511"/>
                  <a:pt x="190334" y="739876"/>
                </a:cubicBezTo>
                <a:cubicBezTo>
                  <a:pt x="164934" y="739241"/>
                  <a:pt x="151599" y="740511"/>
                  <a:pt x="126199" y="739876"/>
                </a:cubicBezTo>
                <a:cubicBezTo>
                  <a:pt x="100799" y="739241"/>
                  <a:pt x="86194" y="749401"/>
                  <a:pt x="62064" y="735431"/>
                </a:cubicBezTo>
                <a:cubicBezTo>
                  <a:pt x="37934" y="721461"/>
                  <a:pt x="18884" y="697966"/>
                  <a:pt x="6819" y="671296"/>
                </a:cubicBezTo>
                <a:cubicBezTo>
                  <a:pt x="-5246" y="644626"/>
                  <a:pt x="2374" y="630021"/>
                  <a:pt x="2374" y="603351"/>
                </a:cubicBezTo>
                <a:cubicBezTo>
                  <a:pt x="2374" y="576681"/>
                  <a:pt x="4914" y="564616"/>
                  <a:pt x="6819" y="539216"/>
                </a:cubicBezTo>
                <a:cubicBezTo>
                  <a:pt x="8724" y="513816"/>
                  <a:pt x="10629" y="500481"/>
                  <a:pt x="10629" y="475081"/>
                </a:cubicBezTo>
                <a:cubicBezTo>
                  <a:pt x="10629" y="449681"/>
                  <a:pt x="8724" y="436346"/>
                  <a:pt x="6819" y="410946"/>
                </a:cubicBezTo>
                <a:cubicBezTo>
                  <a:pt x="4914" y="385546"/>
                  <a:pt x="3009" y="372211"/>
                  <a:pt x="2374" y="346811"/>
                </a:cubicBezTo>
                <a:cubicBezTo>
                  <a:pt x="1739" y="321411"/>
                  <a:pt x="2374" y="308076"/>
                  <a:pt x="2374" y="282676"/>
                </a:cubicBezTo>
                <a:cubicBezTo>
                  <a:pt x="2374" y="257276"/>
                  <a:pt x="-801" y="236321"/>
                  <a:pt x="2374" y="218541"/>
                </a:cubicBezTo>
                <a:cubicBezTo>
                  <a:pt x="5549" y="200761"/>
                  <a:pt x="3009" y="203936"/>
                  <a:pt x="19519" y="193141"/>
                </a:cubicBezTo>
                <a:close/>
              </a:path>
            </a:pathLst>
          </a:custGeom>
          <a:gradFill>
            <a:gsLst>
              <a:gs pos="0">
                <a:srgbClr val="9996EF">
                  <a:alpha val="44000"/>
                </a:srgbClr>
              </a:gs>
              <a:gs pos="100000">
                <a:srgbClr val="F9C7D3"/>
              </a:gs>
            </a:gsLst>
            <a:lin ang="17400000" scaled="0"/>
          </a:gra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>
            <p:custDataLst>
              <p:tags r:id="rId19"/>
            </p:custDataLst>
          </p:nvPr>
        </p:nvSpPr>
        <p:spPr>
          <a:xfrm>
            <a:off x="4879696" y="4294741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荷文化</a:t>
            </a:r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景观区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5345430" y="4615815"/>
            <a:ext cx="3184525" cy="1064260"/>
          </a:xfrm>
          <a:custGeom>
            <a:avLst/>
            <a:gdLst>
              <a:gd name="connisteX0" fmla="*/ 7867 w 3184801"/>
              <a:gd name="connsiteY0" fmla="*/ 155181 h 1064088"/>
              <a:gd name="connisteX1" fmla="*/ 2787 w 3184801"/>
              <a:gd name="connsiteY1" fmla="*/ 219951 h 1064088"/>
              <a:gd name="connisteX2" fmla="*/ 7867 w 3184801"/>
              <a:gd name="connsiteY2" fmla="*/ 284721 h 1064088"/>
              <a:gd name="connisteX3" fmla="*/ 72002 w 3184801"/>
              <a:gd name="connsiteY3" fmla="*/ 334251 h 1064088"/>
              <a:gd name="connisteX4" fmla="*/ 136772 w 3184801"/>
              <a:gd name="connsiteY4" fmla="*/ 334251 h 1064088"/>
              <a:gd name="connisteX5" fmla="*/ 200907 w 3184801"/>
              <a:gd name="connsiteY5" fmla="*/ 334251 h 1064088"/>
              <a:gd name="connisteX6" fmla="*/ 265677 w 3184801"/>
              <a:gd name="connsiteY6" fmla="*/ 329171 h 1064088"/>
              <a:gd name="connisteX7" fmla="*/ 329812 w 3184801"/>
              <a:gd name="connsiteY7" fmla="*/ 329171 h 1064088"/>
              <a:gd name="connisteX8" fmla="*/ 394582 w 3184801"/>
              <a:gd name="connsiteY8" fmla="*/ 334251 h 1064088"/>
              <a:gd name="connisteX9" fmla="*/ 459352 w 3184801"/>
              <a:gd name="connsiteY9" fmla="*/ 343776 h 1064088"/>
              <a:gd name="connisteX10" fmla="*/ 523487 w 3184801"/>
              <a:gd name="connsiteY10" fmla="*/ 353936 h 1064088"/>
              <a:gd name="connisteX11" fmla="*/ 588257 w 3184801"/>
              <a:gd name="connsiteY11" fmla="*/ 368541 h 1064088"/>
              <a:gd name="connisteX12" fmla="*/ 652392 w 3184801"/>
              <a:gd name="connsiteY12" fmla="*/ 393306 h 1064088"/>
              <a:gd name="connisteX13" fmla="*/ 717162 w 3184801"/>
              <a:gd name="connsiteY13" fmla="*/ 418071 h 1064088"/>
              <a:gd name="connisteX14" fmla="*/ 781297 w 3184801"/>
              <a:gd name="connsiteY14" fmla="*/ 458076 h 1064088"/>
              <a:gd name="connisteX15" fmla="*/ 846067 w 3184801"/>
              <a:gd name="connsiteY15" fmla="*/ 487921 h 1064088"/>
              <a:gd name="connisteX16" fmla="*/ 910837 w 3184801"/>
              <a:gd name="connsiteY16" fmla="*/ 512686 h 1064088"/>
              <a:gd name="connisteX17" fmla="*/ 974972 w 3184801"/>
              <a:gd name="connsiteY17" fmla="*/ 537451 h 1064088"/>
              <a:gd name="connisteX18" fmla="*/ 1039742 w 3184801"/>
              <a:gd name="connsiteY18" fmla="*/ 576821 h 1064088"/>
              <a:gd name="connisteX19" fmla="*/ 1103877 w 3184801"/>
              <a:gd name="connsiteY19" fmla="*/ 616826 h 1064088"/>
              <a:gd name="connisteX20" fmla="*/ 1168647 w 3184801"/>
              <a:gd name="connsiteY20" fmla="*/ 641591 h 1064088"/>
              <a:gd name="connisteX21" fmla="*/ 1232782 w 3184801"/>
              <a:gd name="connsiteY21" fmla="*/ 681596 h 1064088"/>
              <a:gd name="connisteX22" fmla="*/ 1253102 w 3184801"/>
              <a:gd name="connsiteY22" fmla="*/ 745731 h 1064088"/>
              <a:gd name="connisteX23" fmla="*/ 1253102 w 3184801"/>
              <a:gd name="connsiteY23" fmla="*/ 810501 h 1064088"/>
              <a:gd name="connisteX24" fmla="*/ 1248022 w 3184801"/>
              <a:gd name="connsiteY24" fmla="*/ 874636 h 1064088"/>
              <a:gd name="connisteX25" fmla="*/ 1223257 w 3184801"/>
              <a:gd name="connsiteY25" fmla="*/ 939406 h 1064088"/>
              <a:gd name="connisteX26" fmla="*/ 1287392 w 3184801"/>
              <a:gd name="connsiteY26" fmla="*/ 994016 h 1064088"/>
              <a:gd name="connisteX27" fmla="*/ 1352162 w 3184801"/>
              <a:gd name="connsiteY27" fmla="*/ 999096 h 1064088"/>
              <a:gd name="connisteX28" fmla="*/ 1416297 w 3184801"/>
              <a:gd name="connsiteY28" fmla="*/ 1003541 h 1064088"/>
              <a:gd name="connisteX29" fmla="*/ 1481067 w 3184801"/>
              <a:gd name="connsiteY29" fmla="*/ 1008621 h 1064088"/>
              <a:gd name="connisteX30" fmla="*/ 1545837 w 3184801"/>
              <a:gd name="connsiteY30" fmla="*/ 1013701 h 1064088"/>
              <a:gd name="connisteX31" fmla="*/ 1609972 w 3184801"/>
              <a:gd name="connsiteY31" fmla="*/ 1023861 h 1064088"/>
              <a:gd name="connisteX32" fmla="*/ 1674742 w 3184801"/>
              <a:gd name="connsiteY32" fmla="*/ 1028306 h 1064088"/>
              <a:gd name="connisteX33" fmla="*/ 1738877 w 3184801"/>
              <a:gd name="connsiteY33" fmla="*/ 1038466 h 1064088"/>
              <a:gd name="connisteX34" fmla="*/ 1803647 w 3184801"/>
              <a:gd name="connsiteY34" fmla="*/ 1048626 h 1064088"/>
              <a:gd name="connisteX35" fmla="*/ 1867782 w 3184801"/>
              <a:gd name="connsiteY35" fmla="*/ 1053071 h 1064088"/>
              <a:gd name="connisteX36" fmla="*/ 1932552 w 3184801"/>
              <a:gd name="connsiteY36" fmla="*/ 1053071 h 1064088"/>
              <a:gd name="connisteX37" fmla="*/ 1996687 w 3184801"/>
              <a:gd name="connsiteY37" fmla="*/ 1058151 h 1064088"/>
              <a:gd name="connisteX38" fmla="*/ 2061457 w 3184801"/>
              <a:gd name="connsiteY38" fmla="*/ 1058151 h 1064088"/>
              <a:gd name="connisteX39" fmla="*/ 2101462 w 3184801"/>
              <a:gd name="connsiteY39" fmla="*/ 994016 h 1064088"/>
              <a:gd name="connisteX40" fmla="*/ 2105907 w 3184801"/>
              <a:gd name="connsiteY40" fmla="*/ 929246 h 1064088"/>
              <a:gd name="connisteX41" fmla="*/ 2096382 w 3184801"/>
              <a:gd name="connsiteY41" fmla="*/ 865111 h 1064088"/>
              <a:gd name="connisteX42" fmla="*/ 2160517 w 3184801"/>
              <a:gd name="connsiteY42" fmla="*/ 805421 h 1064088"/>
              <a:gd name="connisteX43" fmla="*/ 2225287 w 3184801"/>
              <a:gd name="connsiteY43" fmla="*/ 805421 h 1064088"/>
              <a:gd name="connisteX44" fmla="*/ 2289422 w 3184801"/>
              <a:gd name="connsiteY44" fmla="*/ 810501 h 1064088"/>
              <a:gd name="connisteX45" fmla="*/ 2354192 w 3184801"/>
              <a:gd name="connsiteY45" fmla="*/ 810501 h 1064088"/>
              <a:gd name="connisteX46" fmla="*/ 2428487 w 3184801"/>
              <a:gd name="connsiteY46" fmla="*/ 810501 h 1064088"/>
              <a:gd name="connisteX47" fmla="*/ 2493257 w 3184801"/>
              <a:gd name="connsiteY47" fmla="*/ 810501 h 1064088"/>
              <a:gd name="connisteX48" fmla="*/ 2557392 w 3184801"/>
              <a:gd name="connsiteY48" fmla="*/ 810501 h 1064088"/>
              <a:gd name="connisteX49" fmla="*/ 2622162 w 3184801"/>
              <a:gd name="connsiteY49" fmla="*/ 814946 h 1064088"/>
              <a:gd name="connisteX50" fmla="*/ 2686297 w 3184801"/>
              <a:gd name="connsiteY50" fmla="*/ 820026 h 1064088"/>
              <a:gd name="connisteX51" fmla="*/ 2751067 w 3184801"/>
              <a:gd name="connsiteY51" fmla="*/ 825106 h 1064088"/>
              <a:gd name="connisteX52" fmla="*/ 2815837 w 3184801"/>
              <a:gd name="connsiteY52" fmla="*/ 830186 h 1064088"/>
              <a:gd name="connisteX53" fmla="*/ 2879972 w 3184801"/>
              <a:gd name="connsiteY53" fmla="*/ 835266 h 1064088"/>
              <a:gd name="connisteX54" fmla="*/ 2944742 w 3184801"/>
              <a:gd name="connsiteY54" fmla="*/ 840346 h 1064088"/>
              <a:gd name="connisteX55" fmla="*/ 3008877 w 3184801"/>
              <a:gd name="connsiteY55" fmla="*/ 844791 h 1064088"/>
              <a:gd name="connisteX56" fmla="*/ 3073647 w 3184801"/>
              <a:gd name="connsiteY56" fmla="*/ 849871 h 1064088"/>
              <a:gd name="connisteX57" fmla="*/ 3137782 w 3184801"/>
              <a:gd name="connsiteY57" fmla="*/ 854951 h 1064088"/>
              <a:gd name="connisteX58" fmla="*/ 3162547 w 3184801"/>
              <a:gd name="connsiteY58" fmla="*/ 790181 h 1064088"/>
              <a:gd name="connisteX59" fmla="*/ 3167627 w 3184801"/>
              <a:gd name="connsiteY59" fmla="*/ 726046 h 1064088"/>
              <a:gd name="connisteX60" fmla="*/ 3182867 w 3184801"/>
              <a:gd name="connsiteY60" fmla="*/ 661276 h 1064088"/>
              <a:gd name="connisteX61" fmla="*/ 3182867 w 3184801"/>
              <a:gd name="connsiteY61" fmla="*/ 597141 h 1064088"/>
              <a:gd name="connisteX62" fmla="*/ 3172707 w 3184801"/>
              <a:gd name="connsiteY62" fmla="*/ 532371 h 1064088"/>
              <a:gd name="connisteX63" fmla="*/ 3167627 w 3184801"/>
              <a:gd name="connsiteY63" fmla="*/ 468236 h 1064088"/>
              <a:gd name="connisteX64" fmla="*/ 3162547 w 3184801"/>
              <a:gd name="connsiteY64" fmla="*/ 403466 h 1064088"/>
              <a:gd name="connisteX65" fmla="*/ 3162547 w 3184801"/>
              <a:gd name="connsiteY65" fmla="*/ 338696 h 1064088"/>
              <a:gd name="connisteX66" fmla="*/ 3153022 w 3184801"/>
              <a:gd name="connsiteY66" fmla="*/ 274561 h 1064088"/>
              <a:gd name="connisteX67" fmla="*/ 3137782 w 3184801"/>
              <a:gd name="connsiteY67" fmla="*/ 209791 h 1064088"/>
              <a:gd name="connisteX68" fmla="*/ 3103492 w 3184801"/>
              <a:gd name="connsiteY68" fmla="*/ 145656 h 1064088"/>
              <a:gd name="connisteX69" fmla="*/ 3038722 w 3184801"/>
              <a:gd name="connsiteY69" fmla="*/ 100571 h 1064088"/>
              <a:gd name="connisteX70" fmla="*/ 2974587 w 3184801"/>
              <a:gd name="connsiteY70" fmla="*/ 61201 h 1064088"/>
              <a:gd name="connisteX71" fmla="*/ 2909817 w 3184801"/>
              <a:gd name="connsiteY71" fmla="*/ 46596 h 1064088"/>
              <a:gd name="connisteX72" fmla="*/ 2845047 w 3184801"/>
              <a:gd name="connsiteY72" fmla="*/ 41516 h 1064088"/>
              <a:gd name="connisteX73" fmla="*/ 2780912 w 3184801"/>
              <a:gd name="connsiteY73" fmla="*/ 41516 h 1064088"/>
              <a:gd name="connisteX74" fmla="*/ 2716142 w 3184801"/>
              <a:gd name="connsiteY74" fmla="*/ 41516 h 1064088"/>
              <a:gd name="connisteX75" fmla="*/ 2652007 w 3184801"/>
              <a:gd name="connsiteY75" fmla="*/ 41516 h 1064088"/>
              <a:gd name="connisteX76" fmla="*/ 2587237 w 3184801"/>
              <a:gd name="connsiteY76" fmla="*/ 31356 h 1064088"/>
              <a:gd name="connisteX77" fmla="*/ 2523102 w 3184801"/>
              <a:gd name="connsiteY77" fmla="*/ 21196 h 1064088"/>
              <a:gd name="connisteX78" fmla="*/ 2458332 w 3184801"/>
              <a:gd name="connsiteY78" fmla="*/ 11671 h 1064088"/>
              <a:gd name="connisteX79" fmla="*/ 2393562 w 3184801"/>
              <a:gd name="connsiteY79" fmla="*/ 1511 h 1064088"/>
              <a:gd name="connisteX80" fmla="*/ 2329427 w 3184801"/>
              <a:gd name="connsiteY80" fmla="*/ 41516 h 1064088"/>
              <a:gd name="connisteX81" fmla="*/ 2319267 w 3184801"/>
              <a:gd name="connsiteY81" fmla="*/ 105651 h 1064088"/>
              <a:gd name="connisteX82" fmla="*/ 2319267 w 3184801"/>
              <a:gd name="connsiteY82" fmla="*/ 170421 h 1064088"/>
              <a:gd name="connisteX83" fmla="*/ 2319267 w 3184801"/>
              <a:gd name="connsiteY83" fmla="*/ 234556 h 1064088"/>
              <a:gd name="connisteX84" fmla="*/ 2319267 w 3184801"/>
              <a:gd name="connsiteY84" fmla="*/ 299326 h 1064088"/>
              <a:gd name="connisteX85" fmla="*/ 2294502 w 3184801"/>
              <a:gd name="connsiteY85" fmla="*/ 364096 h 1064088"/>
              <a:gd name="connisteX86" fmla="*/ 2264657 w 3184801"/>
              <a:gd name="connsiteY86" fmla="*/ 428231 h 1064088"/>
              <a:gd name="connisteX87" fmla="*/ 2234812 w 3184801"/>
              <a:gd name="connsiteY87" fmla="*/ 493001 h 1064088"/>
              <a:gd name="connisteX88" fmla="*/ 2170677 w 3184801"/>
              <a:gd name="connsiteY88" fmla="*/ 507606 h 1064088"/>
              <a:gd name="connisteX89" fmla="*/ 2105907 w 3184801"/>
              <a:gd name="connsiteY89" fmla="*/ 507606 h 1064088"/>
              <a:gd name="connisteX90" fmla="*/ 2041772 w 3184801"/>
              <a:gd name="connsiteY90" fmla="*/ 507606 h 1064088"/>
              <a:gd name="connisteX91" fmla="*/ 1977002 w 3184801"/>
              <a:gd name="connsiteY91" fmla="*/ 502526 h 1064088"/>
              <a:gd name="connisteX92" fmla="*/ 1912867 w 3184801"/>
              <a:gd name="connsiteY92" fmla="*/ 487921 h 1064088"/>
              <a:gd name="connisteX93" fmla="*/ 1848097 w 3184801"/>
              <a:gd name="connsiteY93" fmla="*/ 472681 h 1064088"/>
              <a:gd name="connisteX94" fmla="*/ 1783962 w 3184801"/>
              <a:gd name="connsiteY94" fmla="*/ 463156 h 1064088"/>
              <a:gd name="connisteX95" fmla="*/ 1719192 w 3184801"/>
              <a:gd name="connsiteY95" fmla="*/ 452996 h 1064088"/>
              <a:gd name="connisteX96" fmla="*/ 1654422 w 3184801"/>
              <a:gd name="connsiteY96" fmla="*/ 438391 h 1064088"/>
              <a:gd name="connisteX97" fmla="*/ 1590287 w 3184801"/>
              <a:gd name="connsiteY97" fmla="*/ 418071 h 1064088"/>
              <a:gd name="connisteX98" fmla="*/ 1525517 w 3184801"/>
              <a:gd name="connsiteY98" fmla="*/ 393306 h 1064088"/>
              <a:gd name="connisteX99" fmla="*/ 1461382 w 3184801"/>
              <a:gd name="connsiteY99" fmla="*/ 378701 h 1064088"/>
              <a:gd name="connisteX100" fmla="*/ 1396612 w 3184801"/>
              <a:gd name="connsiteY100" fmla="*/ 368541 h 1064088"/>
              <a:gd name="connisteX101" fmla="*/ 1332477 w 3184801"/>
              <a:gd name="connsiteY101" fmla="*/ 359016 h 1064088"/>
              <a:gd name="connisteX102" fmla="*/ 1267707 w 3184801"/>
              <a:gd name="connsiteY102" fmla="*/ 348856 h 1064088"/>
              <a:gd name="connisteX103" fmla="*/ 1202937 w 3184801"/>
              <a:gd name="connsiteY103" fmla="*/ 338696 h 1064088"/>
              <a:gd name="connisteX104" fmla="*/ 1138802 w 3184801"/>
              <a:gd name="connsiteY104" fmla="*/ 324091 h 1064088"/>
              <a:gd name="connisteX105" fmla="*/ 1074032 w 3184801"/>
              <a:gd name="connsiteY105" fmla="*/ 313931 h 1064088"/>
              <a:gd name="connisteX106" fmla="*/ 1009897 w 3184801"/>
              <a:gd name="connsiteY106" fmla="*/ 309486 h 1064088"/>
              <a:gd name="connisteX107" fmla="*/ 945127 w 3184801"/>
              <a:gd name="connsiteY107" fmla="*/ 299326 h 1064088"/>
              <a:gd name="connisteX108" fmla="*/ 880992 w 3184801"/>
              <a:gd name="connsiteY108" fmla="*/ 279641 h 1064088"/>
              <a:gd name="connisteX109" fmla="*/ 816222 w 3184801"/>
              <a:gd name="connsiteY109" fmla="*/ 259321 h 1064088"/>
              <a:gd name="connisteX110" fmla="*/ 752087 w 3184801"/>
              <a:gd name="connsiteY110" fmla="*/ 239636 h 1064088"/>
              <a:gd name="connisteX111" fmla="*/ 687317 w 3184801"/>
              <a:gd name="connsiteY111" fmla="*/ 225031 h 1064088"/>
              <a:gd name="connisteX112" fmla="*/ 622547 w 3184801"/>
              <a:gd name="connsiteY112" fmla="*/ 209791 h 1064088"/>
              <a:gd name="connisteX113" fmla="*/ 558412 w 3184801"/>
              <a:gd name="connsiteY113" fmla="*/ 200266 h 1064088"/>
              <a:gd name="connisteX114" fmla="*/ 493642 w 3184801"/>
              <a:gd name="connsiteY114" fmla="*/ 190106 h 1064088"/>
              <a:gd name="connisteX115" fmla="*/ 429507 w 3184801"/>
              <a:gd name="connsiteY115" fmla="*/ 179946 h 1064088"/>
              <a:gd name="connisteX116" fmla="*/ 364737 w 3184801"/>
              <a:gd name="connsiteY116" fmla="*/ 170421 h 1064088"/>
              <a:gd name="connisteX117" fmla="*/ 300602 w 3184801"/>
              <a:gd name="connsiteY117" fmla="*/ 160261 h 1064088"/>
              <a:gd name="connisteX118" fmla="*/ 235832 w 3184801"/>
              <a:gd name="connsiteY118" fmla="*/ 155181 h 1064088"/>
              <a:gd name="connisteX119" fmla="*/ 171062 w 3184801"/>
              <a:gd name="connsiteY119" fmla="*/ 150736 h 1064088"/>
              <a:gd name="connisteX120" fmla="*/ 106927 w 3184801"/>
              <a:gd name="connsiteY120" fmla="*/ 145656 h 1064088"/>
              <a:gd name="connisteX121" fmla="*/ 42157 w 3184801"/>
              <a:gd name="connsiteY121" fmla="*/ 150736 h 1064088"/>
              <a:gd name="connisteX122" fmla="*/ 7867 w 3184801"/>
              <a:gd name="connsiteY122" fmla="*/ 155181 h 106408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</a:cxnLst>
            <a:rect l="l" t="t" r="r" b="b"/>
            <a:pathLst>
              <a:path w="3184802" h="1064089">
                <a:moveTo>
                  <a:pt x="7868" y="155181"/>
                </a:moveTo>
                <a:cubicBezTo>
                  <a:pt x="248" y="169151"/>
                  <a:pt x="2788" y="193916"/>
                  <a:pt x="2788" y="219951"/>
                </a:cubicBezTo>
                <a:cubicBezTo>
                  <a:pt x="2788" y="245986"/>
                  <a:pt x="-6102" y="261861"/>
                  <a:pt x="7868" y="284721"/>
                </a:cubicBezTo>
                <a:cubicBezTo>
                  <a:pt x="21838" y="307581"/>
                  <a:pt x="45968" y="324091"/>
                  <a:pt x="72003" y="334251"/>
                </a:cubicBezTo>
                <a:cubicBezTo>
                  <a:pt x="98038" y="344411"/>
                  <a:pt x="110738" y="334251"/>
                  <a:pt x="136773" y="334251"/>
                </a:cubicBezTo>
                <a:cubicBezTo>
                  <a:pt x="162808" y="334251"/>
                  <a:pt x="174873" y="335521"/>
                  <a:pt x="200908" y="334251"/>
                </a:cubicBezTo>
                <a:cubicBezTo>
                  <a:pt x="226943" y="332981"/>
                  <a:pt x="239643" y="330441"/>
                  <a:pt x="265678" y="329171"/>
                </a:cubicBezTo>
                <a:cubicBezTo>
                  <a:pt x="291713" y="327901"/>
                  <a:pt x="303778" y="327901"/>
                  <a:pt x="329813" y="329171"/>
                </a:cubicBezTo>
                <a:cubicBezTo>
                  <a:pt x="355848" y="330441"/>
                  <a:pt x="368548" y="331076"/>
                  <a:pt x="394583" y="334251"/>
                </a:cubicBezTo>
                <a:cubicBezTo>
                  <a:pt x="420618" y="337426"/>
                  <a:pt x="433318" y="339966"/>
                  <a:pt x="459353" y="343776"/>
                </a:cubicBezTo>
                <a:cubicBezTo>
                  <a:pt x="485388" y="347586"/>
                  <a:pt x="497453" y="348856"/>
                  <a:pt x="523488" y="353936"/>
                </a:cubicBezTo>
                <a:cubicBezTo>
                  <a:pt x="549523" y="359016"/>
                  <a:pt x="562223" y="360921"/>
                  <a:pt x="588258" y="368541"/>
                </a:cubicBezTo>
                <a:cubicBezTo>
                  <a:pt x="614293" y="376161"/>
                  <a:pt x="626358" y="383146"/>
                  <a:pt x="652393" y="393306"/>
                </a:cubicBezTo>
                <a:cubicBezTo>
                  <a:pt x="678428" y="403466"/>
                  <a:pt x="691128" y="405371"/>
                  <a:pt x="717163" y="418071"/>
                </a:cubicBezTo>
                <a:cubicBezTo>
                  <a:pt x="743198" y="430771"/>
                  <a:pt x="755263" y="444106"/>
                  <a:pt x="781298" y="458076"/>
                </a:cubicBezTo>
                <a:cubicBezTo>
                  <a:pt x="807333" y="472046"/>
                  <a:pt x="820033" y="477126"/>
                  <a:pt x="846068" y="487921"/>
                </a:cubicBezTo>
                <a:cubicBezTo>
                  <a:pt x="872103" y="498716"/>
                  <a:pt x="884803" y="502526"/>
                  <a:pt x="910838" y="512686"/>
                </a:cubicBezTo>
                <a:cubicBezTo>
                  <a:pt x="936873" y="522846"/>
                  <a:pt x="948938" y="524751"/>
                  <a:pt x="974973" y="537451"/>
                </a:cubicBezTo>
                <a:cubicBezTo>
                  <a:pt x="1001008" y="550151"/>
                  <a:pt x="1013708" y="560946"/>
                  <a:pt x="1039743" y="576821"/>
                </a:cubicBezTo>
                <a:cubicBezTo>
                  <a:pt x="1065778" y="592696"/>
                  <a:pt x="1077843" y="604126"/>
                  <a:pt x="1103878" y="616826"/>
                </a:cubicBezTo>
                <a:cubicBezTo>
                  <a:pt x="1129913" y="629526"/>
                  <a:pt x="1142613" y="628891"/>
                  <a:pt x="1168648" y="641591"/>
                </a:cubicBezTo>
                <a:cubicBezTo>
                  <a:pt x="1194683" y="654291"/>
                  <a:pt x="1215638" y="660641"/>
                  <a:pt x="1232783" y="681596"/>
                </a:cubicBezTo>
                <a:cubicBezTo>
                  <a:pt x="1249928" y="702551"/>
                  <a:pt x="1249293" y="719696"/>
                  <a:pt x="1253103" y="745731"/>
                </a:cubicBezTo>
                <a:cubicBezTo>
                  <a:pt x="1256913" y="771766"/>
                  <a:pt x="1254373" y="784466"/>
                  <a:pt x="1253103" y="810501"/>
                </a:cubicBezTo>
                <a:cubicBezTo>
                  <a:pt x="1251833" y="836536"/>
                  <a:pt x="1253738" y="848601"/>
                  <a:pt x="1248023" y="874636"/>
                </a:cubicBezTo>
                <a:cubicBezTo>
                  <a:pt x="1242308" y="900671"/>
                  <a:pt x="1215638" y="915276"/>
                  <a:pt x="1223258" y="939406"/>
                </a:cubicBezTo>
                <a:cubicBezTo>
                  <a:pt x="1230878" y="963536"/>
                  <a:pt x="1261358" y="981951"/>
                  <a:pt x="1287393" y="994016"/>
                </a:cubicBezTo>
                <a:cubicBezTo>
                  <a:pt x="1313428" y="1006081"/>
                  <a:pt x="1326128" y="997191"/>
                  <a:pt x="1352163" y="999096"/>
                </a:cubicBezTo>
                <a:cubicBezTo>
                  <a:pt x="1378198" y="1001001"/>
                  <a:pt x="1390263" y="1001636"/>
                  <a:pt x="1416298" y="1003541"/>
                </a:cubicBezTo>
                <a:cubicBezTo>
                  <a:pt x="1442333" y="1005446"/>
                  <a:pt x="1455033" y="1006716"/>
                  <a:pt x="1481068" y="1008621"/>
                </a:cubicBezTo>
                <a:cubicBezTo>
                  <a:pt x="1507103" y="1010526"/>
                  <a:pt x="1519803" y="1010526"/>
                  <a:pt x="1545838" y="1013701"/>
                </a:cubicBezTo>
                <a:cubicBezTo>
                  <a:pt x="1571873" y="1016876"/>
                  <a:pt x="1583938" y="1020686"/>
                  <a:pt x="1609973" y="1023861"/>
                </a:cubicBezTo>
                <a:cubicBezTo>
                  <a:pt x="1636008" y="1027036"/>
                  <a:pt x="1648708" y="1025131"/>
                  <a:pt x="1674743" y="1028306"/>
                </a:cubicBezTo>
                <a:cubicBezTo>
                  <a:pt x="1700778" y="1031481"/>
                  <a:pt x="1712843" y="1034656"/>
                  <a:pt x="1738878" y="1038466"/>
                </a:cubicBezTo>
                <a:cubicBezTo>
                  <a:pt x="1764913" y="1042276"/>
                  <a:pt x="1777613" y="1045451"/>
                  <a:pt x="1803648" y="1048626"/>
                </a:cubicBezTo>
                <a:cubicBezTo>
                  <a:pt x="1829683" y="1051801"/>
                  <a:pt x="1841748" y="1052436"/>
                  <a:pt x="1867783" y="1053071"/>
                </a:cubicBezTo>
                <a:cubicBezTo>
                  <a:pt x="1893818" y="1053706"/>
                  <a:pt x="1906518" y="1051801"/>
                  <a:pt x="1932553" y="1053071"/>
                </a:cubicBezTo>
                <a:cubicBezTo>
                  <a:pt x="1958588" y="1054341"/>
                  <a:pt x="1970653" y="1056881"/>
                  <a:pt x="1996688" y="1058151"/>
                </a:cubicBezTo>
                <a:cubicBezTo>
                  <a:pt x="2022723" y="1059421"/>
                  <a:pt x="2040503" y="1070851"/>
                  <a:pt x="2061458" y="1058151"/>
                </a:cubicBezTo>
                <a:cubicBezTo>
                  <a:pt x="2082413" y="1045451"/>
                  <a:pt x="2092573" y="1020051"/>
                  <a:pt x="2101463" y="994016"/>
                </a:cubicBezTo>
                <a:cubicBezTo>
                  <a:pt x="2110353" y="967981"/>
                  <a:pt x="2107178" y="955281"/>
                  <a:pt x="2105908" y="929246"/>
                </a:cubicBezTo>
                <a:cubicBezTo>
                  <a:pt x="2104638" y="903211"/>
                  <a:pt x="2085588" y="889876"/>
                  <a:pt x="2096383" y="865111"/>
                </a:cubicBezTo>
                <a:cubicBezTo>
                  <a:pt x="2107178" y="840346"/>
                  <a:pt x="2134483" y="817486"/>
                  <a:pt x="2160518" y="805421"/>
                </a:cubicBezTo>
                <a:cubicBezTo>
                  <a:pt x="2186553" y="793356"/>
                  <a:pt x="2199253" y="804151"/>
                  <a:pt x="2225288" y="805421"/>
                </a:cubicBezTo>
                <a:cubicBezTo>
                  <a:pt x="2251323" y="806691"/>
                  <a:pt x="2263388" y="809231"/>
                  <a:pt x="2289423" y="810501"/>
                </a:cubicBezTo>
                <a:cubicBezTo>
                  <a:pt x="2315458" y="811771"/>
                  <a:pt x="2326253" y="810501"/>
                  <a:pt x="2354193" y="810501"/>
                </a:cubicBezTo>
                <a:cubicBezTo>
                  <a:pt x="2382133" y="810501"/>
                  <a:pt x="2400548" y="810501"/>
                  <a:pt x="2428488" y="810501"/>
                </a:cubicBezTo>
                <a:cubicBezTo>
                  <a:pt x="2456428" y="810501"/>
                  <a:pt x="2467223" y="810501"/>
                  <a:pt x="2493258" y="810501"/>
                </a:cubicBezTo>
                <a:cubicBezTo>
                  <a:pt x="2519293" y="810501"/>
                  <a:pt x="2531358" y="809866"/>
                  <a:pt x="2557393" y="810501"/>
                </a:cubicBezTo>
                <a:cubicBezTo>
                  <a:pt x="2583428" y="811136"/>
                  <a:pt x="2596128" y="813041"/>
                  <a:pt x="2622163" y="814946"/>
                </a:cubicBezTo>
                <a:cubicBezTo>
                  <a:pt x="2648198" y="816851"/>
                  <a:pt x="2660263" y="818121"/>
                  <a:pt x="2686298" y="820026"/>
                </a:cubicBezTo>
                <a:cubicBezTo>
                  <a:pt x="2712333" y="821931"/>
                  <a:pt x="2725033" y="823201"/>
                  <a:pt x="2751068" y="825106"/>
                </a:cubicBezTo>
                <a:cubicBezTo>
                  <a:pt x="2777103" y="827011"/>
                  <a:pt x="2789803" y="828281"/>
                  <a:pt x="2815838" y="830186"/>
                </a:cubicBezTo>
                <a:cubicBezTo>
                  <a:pt x="2841873" y="832091"/>
                  <a:pt x="2853938" y="833361"/>
                  <a:pt x="2879973" y="835266"/>
                </a:cubicBezTo>
                <a:cubicBezTo>
                  <a:pt x="2906008" y="837171"/>
                  <a:pt x="2918708" y="838441"/>
                  <a:pt x="2944743" y="840346"/>
                </a:cubicBezTo>
                <a:cubicBezTo>
                  <a:pt x="2970778" y="842251"/>
                  <a:pt x="2982843" y="842886"/>
                  <a:pt x="3008878" y="844791"/>
                </a:cubicBezTo>
                <a:cubicBezTo>
                  <a:pt x="3034913" y="846696"/>
                  <a:pt x="3047613" y="847966"/>
                  <a:pt x="3073648" y="849871"/>
                </a:cubicBezTo>
                <a:cubicBezTo>
                  <a:pt x="3099683" y="851776"/>
                  <a:pt x="3120003" y="867016"/>
                  <a:pt x="3137783" y="854951"/>
                </a:cubicBezTo>
                <a:cubicBezTo>
                  <a:pt x="3155563" y="842886"/>
                  <a:pt x="3156833" y="816216"/>
                  <a:pt x="3162548" y="790181"/>
                </a:cubicBezTo>
                <a:cubicBezTo>
                  <a:pt x="3168263" y="764146"/>
                  <a:pt x="3163818" y="752081"/>
                  <a:pt x="3167628" y="726046"/>
                </a:cubicBezTo>
                <a:cubicBezTo>
                  <a:pt x="3171438" y="700011"/>
                  <a:pt x="3179693" y="687311"/>
                  <a:pt x="3182868" y="661276"/>
                </a:cubicBezTo>
                <a:cubicBezTo>
                  <a:pt x="3186043" y="635241"/>
                  <a:pt x="3184773" y="623176"/>
                  <a:pt x="3182868" y="597141"/>
                </a:cubicBezTo>
                <a:cubicBezTo>
                  <a:pt x="3180963" y="571106"/>
                  <a:pt x="3175883" y="558406"/>
                  <a:pt x="3172708" y="532371"/>
                </a:cubicBezTo>
                <a:cubicBezTo>
                  <a:pt x="3169533" y="506336"/>
                  <a:pt x="3169533" y="494271"/>
                  <a:pt x="3167628" y="468236"/>
                </a:cubicBezTo>
                <a:cubicBezTo>
                  <a:pt x="3165723" y="442201"/>
                  <a:pt x="3163818" y="429501"/>
                  <a:pt x="3162548" y="403466"/>
                </a:cubicBezTo>
                <a:cubicBezTo>
                  <a:pt x="3161278" y="377431"/>
                  <a:pt x="3164453" y="364731"/>
                  <a:pt x="3162548" y="338696"/>
                </a:cubicBezTo>
                <a:cubicBezTo>
                  <a:pt x="3160643" y="312661"/>
                  <a:pt x="3158103" y="300596"/>
                  <a:pt x="3153023" y="274561"/>
                </a:cubicBezTo>
                <a:cubicBezTo>
                  <a:pt x="3147943" y="248526"/>
                  <a:pt x="3147943" y="235826"/>
                  <a:pt x="3137783" y="209791"/>
                </a:cubicBezTo>
                <a:cubicBezTo>
                  <a:pt x="3127623" y="183756"/>
                  <a:pt x="3123178" y="167246"/>
                  <a:pt x="3103493" y="145656"/>
                </a:cubicBezTo>
                <a:cubicBezTo>
                  <a:pt x="3083808" y="124066"/>
                  <a:pt x="3064758" y="117716"/>
                  <a:pt x="3038723" y="100571"/>
                </a:cubicBezTo>
                <a:cubicBezTo>
                  <a:pt x="3012688" y="83426"/>
                  <a:pt x="3000623" y="71996"/>
                  <a:pt x="2974588" y="61201"/>
                </a:cubicBezTo>
                <a:cubicBezTo>
                  <a:pt x="2948553" y="50406"/>
                  <a:pt x="2935853" y="50406"/>
                  <a:pt x="2909818" y="46596"/>
                </a:cubicBezTo>
                <a:cubicBezTo>
                  <a:pt x="2883783" y="42786"/>
                  <a:pt x="2871083" y="42786"/>
                  <a:pt x="2845048" y="41516"/>
                </a:cubicBezTo>
                <a:cubicBezTo>
                  <a:pt x="2819013" y="40246"/>
                  <a:pt x="2806948" y="41516"/>
                  <a:pt x="2780913" y="41516"/>
                </a:cubicBezTo>
                <a:cubicBezTo>
                  <a:pt x="2754878" y="41516"/>
                  <a:pt x="2742178" y="41516"/>
                  <a:pt x="2716143" y="41516"/>
                </a:cubicBezTo>
                <a:cubicBezTo>
                  <a:pt x="2690108" y="41516"/>
                  <a:pt x="2678043" y="43421"/>
                  <a:pt x="2652008" y="41516"/>
                </a:cubicBezTo>
                <a:cubicBezTo>
                  <a:pt x="2625973" y="39611"/>
                  <a:pt x="2613273" y="35166"/>
                  <a:pt x="2587238" y="31356"/>
                </a:cubicBezTo>
                <a:cubicBezTo>
                  <a:pt x="2561203" y="27546"/>
                  <a:pt x="2549138" y="25006"/>
                  <a:pt x="2523103" y="21196"/>
                </a:cubicBezTo>
                <a:cubicBezTo>
                  <a:pt x="2497068" y="17386"/>
                  <a:pt x="2484368" y="15481"/>
                  <a:pt x="2458333" y="11671"/>
                </a:cubicBezTo>
                <a:cubicBezTo>
                  <a:pt x="2432298" y="7861"/>
                  <a:pt x="2419598" y="-4204"/>
                  <a:pt x="2393563" y="1511"/>
                </a:cubicBezTo>
                <a:cubicBezTo>
                  <a:pt x="2367528" y="7226"/>
                  <a:pt x="2344033" y="20561"/>
                  <a:pt x="2329428" y="41516"/>
                </a:cubicBezTo>
                <a:cubicBezTo>
                  <a:pt x="2314823" y="62471"/>
                  <a:pt x="2321173" y="79616"/>
                  <a:pt x="2319268" y="105651"/>
                </a:cubicBezTo>
                <a:cubicBezTo>
                  <a:pt x="2317363" y="131686"/>
                  <a:pt x="2319268" y="144386"/>
                  <a:pt x="2319268" y="170421"/>
                </a:cubicBezTo>
                <a:cubicBezTo>
                  <a:pt x="2319268" y="196456"/>
                  <a:pt x="2319268" y="208521"/>
                  <a:pt x="2319268" y="234556"/>
                </a:cubicBezTo>
                <a:cubicBezTo>
                  <a:pt x="2319268" y="260591"/>
                  <a:pt x="2324348" y="273291"/>
                  <a:pt x="2319268" y="299326"/>
                </a:cubicBezTo>
                <a:cubicBezTo>
                  <a:pt x="2314188" y="325361"/>
                  <a:pt x="2305298" y="338061"/>
                  <a:pt x="2294503" y="364096"/>
                </a:cubicBezTo>
                <a:cubicBezTo>
                  <a:pt x="2283708" y="390131"/>
                  <a:pt x="2276723" y="402196"/>
                  <a:pt x="2264658" y="428231"/>
                </a:cubicBezTo>
                <a:cubicBezTo>
                  <a:pt x="2252593" y="454266"/>
                  <a:pt x="2253863" y="477126"/>
                  <a:pt x="2234813" y="493001"/>
                </a:cubicBezTo>
                <a:cubicBezTo>
                  <a:pt x="2215763" y="508876"/>
                  <a:pt x="2196713" y="504431"/>
                  <a:pt x="2170678" y="507606"/>
                </a:cubicBezTo>
                <a:cubicBezTo>
                  <a:pt x="2144643" y="510781"/>
                  <a:pt x="2131943" y="507606"/>
                  <a:pt x="2105908" y="507606"/>
                </a:cubicBezTo>
                <a:cubicBezTo>
                  <a:pt x="2079873" y="507606"/>
                  <a:pt x="2067808" y="508876"/>
                  <a:pt x="2041773" y="507606"/>
                </a:cubicBezTo>
                <a:cubicBezTo>
                  <a:pt x="2015738" y="506336"/>
                  <a:pt x="2003038" y="506336"/>
                  <a:pt x="1977003" y="502526"/>
                </a:cubicBezTo>
                <a:cubicBezTo>
                  <a:pt x="1950968" y="498716"/>
                  <a:pt x="1938903" y="493636"/>
                  <a:pt x="1912868" y="487921"/>
                </a:cubicBezTo>
                <a:cubicBezTo>
                  <a:pt x="1886833" y="482206"/>
                  <a:pt x="1874133" y="477761"/>
                  <a:pt x="1848098" y="472681"/>
                </a:cubicBezTo>
                <a:cubicBezTo>
                  <a:pt x="1822063" y="467601"/>
                  <a:pt x="1809998" y="466966"/>
                  <a:pt x="1783963" y="463156"/>
                </a:cubicBezTo>
                <a:cubicBezTo>
                  <a:pt x="1757928" y="459346"/>
                  <a:pt x="1745228" y="458076"/>
                  <a:pt x="1719193" y="452996"/>
                </a:cubicBezTo>
                <a:cubicBezTo>
                  <a:pt x="1693158" y="447916"/>
                  <a:pt x="1680458" y="445376"/>
                  <a:pt x="1654423" y="438391"/>
                </a:cubicBezTo>
                <a:cubicBezTo>
                  <a:pt x="1628388" y="431406"/>
                  <a:pt x="1616323" y="426961"/>
                  <a:pt x="1590288" y="418071"/>
                </a:cubicBezTo>
                <a:cubicBezTo>
                  <a:pt x="1564253" y="409181"/>
                  <a:pt x="1551553" y="400926"/>
                  <a:pt x="1525518" y="393306"/>
                </a:cubicBezTo>
                <a:cubicBezTo>
                  <a:pt x="1499483" y="385686"/>
                  <a:pt x="1487418" y="383781"/>
                  <a:pt x="1461383" y="378701"/>
                </a:cubicBezTo>
                <a:cubicBezTo>
                  <a:pt x="1435348" y="373621"/>
                  <a:pt x="1422648" y="372351"/>
                  <a:pt x="1396613" y="368541"/>
                </a:cubicBezTo>
                <a:cubicBezTo>
                  <a:pt x="1370578" y="364731"/>
                  <a:pt x="1358513" y="362826"/>
                  <a:pt x="1332478" y="359016"/>
                </a:cubicBezTo>
                <a:cubicBezTo>
                  <a:pt x="1306443" y="355206"/>
                  <a:pt x="1293743" y="352666"/>
                  <a:pt x="1267708" y="348856"/>
                </a:cubicBezTo>
                <a:cubicBezTo>
                  <a:pt x="1241673" y="345046"/>
                  <a:pt x="1228973" y="343776"/>
                  <a:pt x="1202938" y="338696"/>
                </a:cubicBezTo>
                <a:cubicBezTo>
                  <a:pt x="1176903" y="333616"/>
                  <a:pt x="1164838" y="329171"/>
                  <a:pt x="1138803" y="324091"/>
                </a:cubicBezTo>
                <a:cubicBezTo>
                  <a:pt x="1112768" y="319011"/>
                  <a:pt x="1100068" y="317106"/>
                  <a:pt x="1074033" y="313931"/>
                </a:cubicBezTo>
                <a:cubicBezTo>
                  <a:pt x="1047998" y="310756"/>
                  <a:pt x="1035933" y="312661"/>
                  <a:pt x="1009898" y="309486"/>
                </a:cubicBezTo>
                <a:cubicBezTo>
                  <a:pt x="983863" y="306311"/>
                  <a:pt x="971163" y="305041"/>
                  <a:pt x="945128" y="299326"/>
                </a:cubicBezTo>
                <a:cubicBezTo>
                  <a:pt x="919093" y="293611"/>
                  <a:pt x="907028" y="287896"/>
                  <a:pt x="880993" y="279641"/>
                </a:cubicBezTo>
                <a:cubicBezTo>
                  <a:pt x="854958" y="271386"/>
                  <a:pt x="842258" y="267576"/>
                  <a:pt x="816223" y="259321"/>
                </a:cubicBezTo>
                <a:cubicBezTo>
                  <a:pt x="790188" y="251066"/>
                  <a:pt x="778123" y="246621"/>
                  <a:pt x="752088" y="239636"/>
                </a:cubicBezTo>
                <a:cubicBezTo>
                  <a:pt x="726053" y="232651"/>
                  <a:pt x="713353" y="230746"/>
                  <a:pt x="687318" y="225031"/>
                </a:cubicBezTo>
                <a:cubicBezTo>
                  <a:pt x="661283" y="219316"/>
                  <a:pt x="648583" y="214871"/>
                  <a:pt x="622548" y="209791"/>
                </a:cubicBezTo>
                <a:cubicBezTo>
                  <a:pt x="596513" y="204711"/>
                  <a:pt x="584448" y="204076"/>
                  <a:pt x="558413" y="200266"/>
                </a:cubicBezTo>
                <a:cubicBezTo>
                  <a:pt x="532378" y="196456"/>
                  <a:pt x="519678" y="193916"/>
                  <a:pt x="493643" y="190106"/>
                </a:cubicBezTo>
                <a:cubicBezTo>
                  <a:pt x="467608" y="186296"/>
                  <a:pt x="455543" y="183756"/>
                  <a:pt x="429508" y="179946"/>
                </a:cubicBezTo>
                <a:cubicBezTo>
                  <a:pt x="403473" y="176136"/>
                  <a:pt x="390773" y="174231"/>
                  <a:pt x="364738" y="170421"/>
                </a:cubicBezTo>
                <a:cubicBezTo>
                  <a:pt x="338703" y="166611"/>
                  <a:pt x="326638" y="163436"/>
                  <a:pt x="300603" y="160261"/>
                </a:cubicBezTo>
                <a:cubicBezTo>
                  <a:pt x="274568" y="157086"/>
                  <a:pt x="261868" y="157086"/>
                  <a:pt x="235833" y="155181"/>
                </a:cubicBezTo>
                <a:cubicBezTo>
                  <a:pt x="209798" y="153276"/>
                  <a:pt x="197098" y="152641"/>
                  <a:pt x="171063" y="150736"/>
                </a:cubicBezTo>
                <a:cubicBezTo>
                  <a:pt x="145028" y="148831"/>
                  <a:pt x="132963" y="145656"/>
                  <a:pt x="106928" y="145656"/>
                </a:cubicBezTo>
                <a:cubicBezTo>
                  <a:pt x="80893" y="145656"/>
                  <a:pt x="61843" y="148831"/>
                  <a:pt x="42158" y="150736"/>
                </a:cubicBezTo>
                <a:cubicBezTo>
                  <a:pt x="22473" y="152641"/>
                  <a:pt x="15488" y="141211"/>
                  <a:pt x="7868" y="15518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3000"/>
            </a:schemeClr>
          </a:solidFill>
          <a:ln w="12700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0"/>
            </p:custDataLst>
          </p:nvPr>
        </p:nvSpPr>
        <p:spPr>
          <a:xfrm>
            <a:off x="6140171" y="5249146"/>
            <a:ext cx="2059780" cy="3067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1400" b="1" dirty="0">
                <a:solidFill>
                  <a:schemeClr val="bg1"/>
                </a:solidFill>
                <a:highlight>
                  <a:srgbClr val="0000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商业商务区</a:t>
            </a:r>
            <a:endParaRPr lang="zh-CN" altLang="en-US" sz="1400" b="1" dirty="0">
              <a:solidFill>
                <a:schemeClr val="bg1"/>
              </a:solidFill>
              <a:highlight>
                <a:srgbClr val="00000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 rot="300000">
            <a:off x="4163060" y="918273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景观大道</a:t>
            </a:r>
            <a:endParaRPr lang="zh-CN" altLang="en-US" sz="1400" b="1"/>
          </a:p>
        </p:txBody>
      </p:sp>
      <p:sp>
        <p:nvSpPr>
          <p:cNvPr id="7" name="文本框 6"/>
          <p:cNvSpPr txBox="1"/>
          <p:nvPr>
            <p:custDataLst>
              <p:tags r:id="rId21"/>
            </p:custDataLst>
          </p:nvPr>
        </p:nvSpPr>
        <p:spPr>
          <a:xfrm rot="420000">
            <a:off x="4237355" y="1052766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白塔路</a:t>
            </a:r>
            <a:endParaRPr lang="zh-CN" altLang="en-US" sz="1400" b="1"/>
          </a:p>
        </p:txBody>
      </p:sp>
      <p:sp>
        <p:nvSpPr>
          <p:cNvPr id="8" name="文本框 7"/>
          <p:cNvSpPr txBox="1"/>
          <p:nvPr>
            <p:custDataLst>
              <p:tags r:id="rId22"/>
            </p:custDataLst>
          </p:nvPr>
        </p:nvSpPr>
        <p:spPr>
          <a:xfrm rot="6000000">
            <a:off x="3227705" y="1014031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福禄</a:t>
            </a:r>
            <a:r>
              <a:rPr lang="zh-CN" altLang="en-US" sz="1400" b="1"/>
              <a:t>大道</a:t>
            </a:r>
            <a:endParaRPr lang="zh-CN" altLang="en-US" sz="1400" b="1"/>
          </a:p>
        </p:txBody>
      </p:sp>
      <p:sp>
        <p:nvSpPr>
          <p:cNvPr id="12" name="文本框 11"/>
          <p:cNvSpPr txBox="1"/>
          <p:nvPr>
            <p:custDataLst>
              <p:tags r:id="rId23"/>
            </p:custDataLst>
          </p:nvPr>
        </p:nvSpPr>
        <p:spPr>
          <a:xfrm rot="6000000">
            <a:off x="2652395" y="9857105"/>
            <a:ext cx="15728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/>
              <a:t>南金</a:t>
            </a:r>
            <a:r>
              <a:rPr lang="zh-CN" altLang="en-US" sz="1400" b="1"/>
              <a:t>路</a:t>
            </a:r>
            <a:endParaRPr lang="zh-CN" altLang="en-US" sz="14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>
            <p:custDataLst>
              <p:tags r:id="rId1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7.2 </a:t>
            </a:r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优化居住用地结构和布局</a:t>
            </a:r>
            <a:endParaRPr lang="en-US" altLang="zh-CN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8490" y="1495425"/>
            <a:ext cx="8314055" cy="556260"/>
            <a:chOff x="383" y="2355"/>
            <a:chExt cx="14352" cy="876"/>
          </a:xfrm>
        </p:grpSpPr>
        <p:sp>
          <p:nvSpPr>
            <p:cNvPr id="21" name="矩形 20"/>
            <p:cNvSpPr/>
            <p:nvPr>
              <p:custDataLst>
                <p:tags r:id="rId2"/>
              </p:custDataLst>
            </p:nvPr>
          </p:nvSpPr>
          <p:spPr>
            <a:xfrm>
              <a:off x="513" y="2480"/>
              <a:ext cx="14095" cy="640"/>
            </a:xfrm>
            <a:prstGeom prst="rect">
              <a:avLst/>
            </a:prstGeom>
            <a:solidFill>
              <a:srgbClr val="F8E8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3"/>
              </p:custDataLst>
            </p:nvPr>
          </p:nvSpPr>
          <p:spPr>
            <a:xfrm>
              <a:off x="383" y="2355"/>
              <a:ext cx="14353" cy="877"/>
            </a:xfrm>
            <a:prstGeom prst="rect">
              <a:avLst/>
            </a:prstGeom>
            <a:noFill/>
            <a:ln>
              <a:solidFill>
                <a:srgbClr val="D77C4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D77C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合理布局居住用地，促进职住均衡发展</a:t>
              </a:r>
              <a:endParaRPr lang="zh-CN" altLang="en-US" sz="24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624840" y="2224405"/>
            <a:ext cx="3469005" cy="5308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镇区优化居住用地布局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618490" y="2755265"/>
            <a:ext cx="3469005" cy="1586230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以存量更新为主、增量建设为辅。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5071110" y="4584700"/>
            <a:ext cx="3917950" cy="5308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因地制宜，适度集中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6"/>
            </p:custDataLst>
          </p:nvPr>
        </p:nvSpPr>
        <p:spPr>
          <a:xfrm>
            <a:off x="5071745" y="5115560"/>
            <a:ext cx="3910965" cy="1586230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外围镇区引导农村住房集中布局。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>
            <p:custDataLst>
              <p:tags r:id="rId7"/>
            </p:custDataLst>
          </p:nvPr>
        </p:nvSpPr>
        <p:spPr>
          <a:xfrm>
            <a:off x="624840" y="6949440"/>
            <a:ext cx="3469005" cy="868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优化住房供应体系，完善住房供应结构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8"/>
            </p:custDataLst>
          </p:nvPr>
        </p:nvSpPr>
        <p:spPr>
          <a:xfrm>
            <a:off x="618490" y="7792085"/>
            <a:ext cx="3469005" cy="1646555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完善租赁并举的住房体系，健全多主体供给、多渠道保障的住房制度，以政府为主提供基本的住房保障、以市场为主满足多元化住房要求。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4573905" y="9686290"/>
            <a:ext cx="4415155" cy="8680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推进城市更新改造和老旧小区综合整治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4580255" y="10528935"/>
            <a:ext cx="4402455" cy="1646555"/>
          </a:xfrm>
          <a:prstGeom prst="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l" fontAlgn="auto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实施城市更新改造政策，将空间腾退与功能优化提升相对接；统筹推进老旧小区综合整治和有机更新，改善老旧小区居住环境。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 descr="姚安路军民总管府全景"/>
          <p:cNvPicPr>
            <a:picLocks noChangeAspect="1"/>
          </p:cNvPicPr>
          <p:nvPr/>
        </p:nvPicPr>
        <p:blipFill>
          <a:blip r:embed="rId11">
            <a:lum bright="12000" contrast="24000"/>
          </a:blip>
          <a:srcRect b="18189"/>
          <a:stretch>
            <a:fillRect/>
          </a:stretch>
        </p:blipFill>
        <p:spPr>
          <a:xfrm>
            <a:off x="4152900" y="6949440"/>
            <a:ext cx="4843145" cy="2480945"/>
          </a:xfrm>
          <a:prstGeom prst="rect">
            <a:avLst/>
          </a:prstGeom>
        </p:spPr>
      </p:pic>
      <p:pic>
        <p:nvPicPr>
          <p:cNvPr id="116" name="图片 115"/>
          <p:cNvPicPr/>
          <p:nvPr/>
        </p:nvPicPr>
        <p:blipFill>
          <a:blip r:embed="rId12"/>
          <a:stretch>
            <a:fillRect/>
          </a:stretch>
        </p:blipFill>
        <p:spPr>
          <a:xfrm>
            <a:off x="4224655" y="2212340"/>
            <a:ext cx="4732020" cy="21945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rcRect l="3783" t="3673" r="3617" b="13222"/>
          <a:stretch>
            <a:fillRect/>
          </a:stretch>
        </p:blipFill>
        <p:spPr>
          <a:xfrm>
            <a:off x="624840" y="9785350"/>
            <a:ext cx="3583305" cy="2407920"/>
          </a:xfrm>
          <a:prstGeom prst="rect">
            <a:avLst/>
          </a:prstGeom>
        </p:spPr>
      </p:pic>
      <p:pic>
        <p:nvPicPr>
          <p:cNvPr id="117" name="图片 116"/>
          <p:cNvPicPr/>
          <p:nvPr/>
        </p:nvPicPr>
        <p:blipFill>
          <a:blip r:embed="rId14"/>
          <a:srcRect b="16454"/>
          <a:stretch>
            <a:fillRect/>
          </a:stretch>
        </p:blipFill>
        <p:spPr>
          <a:xfrm>
            <a:off x="618490" y="4590415"/>
            <a:ext cx="4284980" cy="217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17"/>
          <p:cNvPicPr/>
          <p:nvPr/>
        </p:nvPicPr>
        <p:blipFill>
          <a:blip r:embed="rId1"/>
          <a:srcRect b="14281"/>
          <a:stretch>
            <a:fillRect/>
          </a:stretch>
        </p:blipFill>
        <p:spPr>
          <a:xfrm>
            <a:off x="635000" y="6448425"/>
            <a:ext cx="8368030" cy="5572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圆角矩形 34"/>
          <p:cNvSpPr/>
          <p:nvPr/>
        </p:nvSpPr>
        <p:spPr>
          <a:xfrm>
            <a:off x="1118890" y="3250900"/>
            <a:ext cx="7858760" cy="1080135"/>
          </a:xfrm>
          <a:prstGeom prst="round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algn="ctr" fontAlgn="auto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显山露水、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疏密有致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31800" indent="457200" algn="l" fontAlgn="auto">
              <a:lnSpc>
                <a:spcPct val="120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光禄镇凸显其历史文化价值，活化历史文化名镇。</a:t>
            </a:r>
            <a:endParaRPr lang="zh-CN" altLang="en-US" sz="16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4840" y="7787005"/>
            <a:ext cx="8423910" cy="259207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4"/>
          <p:cNvSpPr txBox="1"/>
          <p:nvPr>
            <p:custDataLst>
              <p:tags r:id="rId2"/>
            </p:custDataLst>
          </p:nvPr>
        </p:nvSpPr>
        <p:spPr>
          <a:xfrm>
            <a:off x="480695" y="854710"/>
            <a:ext cx="771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7.3 </a:t>
            </a:r>
            <a:r>
              <a:rPr lang="en-US" altLang="zh-CN" sz="2800" b="1" dirty="0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塑造魅力城乡特色风貌</a:t>
            </a:r>
            <a:endParaRPr lang="en-US" altLang="zh-CN" sz="2800" b="1" dirty="0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56055" y="8722995"/>
            <a:ext cx="6701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D77C45"/>
                </a:solidFill>
                <a:effectLst>
                  <a:glow rad="63500">
                    <a:schemeClr val="bg1">
                      <a:alpha val="87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构建“山水田园林”交融共生的城市形象</a:t>
            </a:r>
            <a:endParaRPr lang="zh-CN" altLang="en-US" sz="2400" b="1" dirty="0">
              <a:solidFill>
                <a:srgbClr val="D77C45"/>
              </a:solidFill>
              <a:effectLst>
                <a:glow rad="63500">
                  <a:schemeClr val="bg1">
                    <a:alpha val="87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18510" y="3250900"/>
            <a:ext cx="1080135" cy="1080135"/>
          </a:xfrm>
          <a:prstGeom prst="ellipse">
            <a:avLst/>
          </a:prstGeom>
          <a:solidFill>
            <a:srgbClr val="F8E8DF"/>
          </a:solidFill>
          <a:ln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古镇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3"/>
            </p:custDataLst>
          </p:nvPr>
        </p:nvSpPr>
        <p:spPr>
          <a:xfrm>
            <a:off x="1123950" y="4810125"/>
            <a:ext cx="7858760" cy="1080135"/>
          </a:xfrm>
          <a:prstGeom prst="roundRect">
            <a:avLst/>
          </a:prstGeom>
          <a:solidFill>
            <a:srgbClr val="D77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algn="ctr" fontAlgn="auto">
              <a:lnSpc>
                <a:spcPct val="120000"/>
              </a:lnSpc>
              <a:buClrTx/>
              <a:buSzTx/>
              <a:buFontTx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精致隽美、恬静悠然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4318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结合乡村规模、特点和功能定位，加强分类指导。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3180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延续历史文脉，强化乡村风貌管控，增强地域特色。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7" name="椭圆 36"/>
          <p:cNvSpPr/>
          <p:nvPr>
            <p:custDataLst>
              <p:tags r:id="rId4"/>
            </p:custDataLst>
          </p:nvPr>
        </p:nvSpPr>
        <p:spPr>
          <a:xfrm>
            <a:off x="623570" y="4810125"/>
            <a:ext cx="1080135" cy="1080135"/>
          </a:xfrm>
          <a:prstGeom prst="ellipse">
            <a:avLst/>
          </a:prstGeom>
          <a:solidFill>
            <a:srgbClr val="F8E8DF"/>
          </a:solidFill>
          <a:ln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乡村</a:t>
            </a:r>
            <a:endParaRPr lang="zh-CN" altLang="en-US" sz="2000" b="1">
              <a:solidFill>
                <a:srgbClr val="D77C4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4205" y="1720850"/>
            <a:ext cx="8359140" cy="1080135"/>
            <a:chOff x="624205" y="1720850"/>
            <a:chExt cx="8359140" cy="1080135"/>
          </a:xfrm>
        </p:grpSpPr>
        <p:sp>
          <p:nvSpPr>
            <p:cNvPr id="38" name="圆角矩形 37"/>
            <p:cNvSpPr/>
            <p:nvPr>
              <p:custDataLst>
                <p:tags r:id="rId5"/>
              </p:custDataLst>
            </p:nvPr>
          </p:nvSpPr>
          <p:spPr>
            <a:xfrm>
              <a:off x="1124585" y="1720850"/>
              <a:ext cx="7858760" cy="1080135"/>
            </a:xfrm>
            <a:prstGeom prst="roundRect">
              <a:avLst/>
            </a:prstGeom>
            <a:solidFill>
              <a:srgbClr val="D77C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1800" indent="457200" algn="l" fontAlgn="auto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构建山体景观带、城镇景观带、田园景观及水体景观带“四带融合”的重要区域城市形态。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39" name="椭圆 38"/>
            <p:cNvSpPr/>
            <p:nvPr>
              <p:custDataLst>
                <p:tags r:id="rId6"/>
              </p:custDataLst>
            </p:nvPr>
          </p:nvSpPr>
          <p:spPr>
            <a:xfrm>
              <a:off x="624205" y="1720850"/>
              <a:ext cx="1080135" cy="1080135"/>
            </a:xfrm>
            <a:prstGeom prst="ellipse">
              <a:avLst/>
            </a:prstGeom>
            <a:solidFill>
              <a:srgbClr val="F8E8DF"/>
            </a:solidFill>
            <a:ln>
              <a:solidFill>
                <a:srgbClr val="D77C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>
                  <a:solidFill>
                    <a:srgbClr val="D77C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中心</a:t>
              </a:r>
              <a:r>
                <a:rPr lang="zh-CN" altLang="en-US" sz="2000" b="1">
                  <a:solidFill>
                    <a:srgbClr val="D77C4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镇区</a:t>
              </a:r>
              <a:endParaRPr lang="zh-CN" altLang="en-US" sz="2000" b="1">
                <a:solidFill>
                  <a:srgbClr val="D77C4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姚安龙华寺_3_MERRY_来自小红书网页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601200" cy="12801600"/>
          </a:xfrm>
          <a:prstGeom prst="rect">
            <a:avLst/>
          </a:prstGeom>
        </p:spPr>
      </p:pic>
      <p:pic>
        <p:nvPicPr>
          <p:cNvPr id="3" name="图片 2" descr="楚雄光禄古镇_2_让我们下周八再见_来自小红书网页版" hidden="1"/>
          <p:cNvPicPr>
            <a:picLocks noChangeAspect="1"/>
          </p:cNvPicPr>
          <p:nvPr/>
        </p:nvPicPr>
        <p:blipFill>
          <a:blip r:embed="rId2"/>
          <a:srcRect l="7250" r="23555"/>
          <a:stretch>
            <a:fillRect/>
          </a:stretch>
        </p:blipFill>
        <p:spPr>
          <a:xfrm>
            <a:off x="-21590" y="0"/>
            <a:ext cx="9623425" cy="9265920"/>
          </a:xfrm>
          <a:prstGeom prst="rect">
            <a:avLst/>
          </a:prstGeom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C48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>
              <a:solidFill>
                <a:srgbClr val="C2829C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066683" cy="238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08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多措并举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焕发历史文化魅力</a:t>
            </a:r>
            <a:endParaRPr lang="zh-CN" altLang="en-US" sz="28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4523733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8.1 健全历史文化遗产保护体系</a:t>
            </a:r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algn="l">
              <a:lnSpc>
                <a:spcPct val="130000"/>
              </a:lnSpc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8.2 塑造多元文化传承发展序列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C485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8951" y="801499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8.1 </a:t>
            </a: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健全历史文化保护体系 </a:t>
            </a:r>
            <a:endParaRPr lang="zh-CN" altLang="en-US" sz="310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3729" y="1402894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58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明确历史文化遗产保护目录及范围 </a:t>
            </a:r>
            <a:endParaRPr lang="zh-CN" altLang="en-US" sz="258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579352" y="2043505"/>
            <a:ext cx="2761374" cy="876891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74869" y="2106520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550" b="1" dirty="0">
                <a:solidFill>
                  <a:schemeClr val="bg1"/>
                </a:solidFill>
              </a:rPr>
              <a:t>一个中国历史文化名镇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66656" y="2484799"/>
            <a:ext cx="2506142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光禄历史文化名镇</a:t>
            </a:r>
            <a:endParaRPr lang="zh-CN" altLang="en-US" sz="1550" b="1" dirty="0"/>
          </a:p>
        </p:txBody>
      </p:sp>
      <p:sp>
        <p:nvSpPr>
          <p:cNvPr id="14" name="矩形: 圆角 13"/>
          <p:cNvSpPr/>
          <p:nvPr/>
        </p:nvSpPr>
        <p:spPr>
          <a:xfrm>
            <a:off x="3473030" y="2037877"/>
            <a:ext cx="2761374" cy="876891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3601382" y="2100892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550" b="1" dirty="0">
                <a:solidFill>
                  <a:schemeClr val="bg1"/>
                </a:solidFill>
              </a:rPr>
              <a:t>一个省级历史文化街区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94730" y="2479874"/>
            <a:ext cx="2504500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光禄古镇历史文化街区</a:t>
            </a:r>
            <a:endParaRPr lang="zh-CN" altLang="en-US" sz="1550" b="1" dirty="0"/>
          </a:p>
        </p:txBody>
      </p:sp>
      <p:sp>
        <p:nvSpPr>
          <p:cNvPr id="17" name="矩形: 圆角 16"/>
          <p:cNvSpPr/>
          <p:nvPr/>
        </p:nvSpPr>
        <p:spPr>
          <a:xfrm>
            <a:off x="6353763" y="2032248"/>
            <a:ext cx="2761374" cy="876891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6449279" y="2095263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1</a:t>
            </a:r>
            <a:r>
              <a:rPr lang="zh-CN" altLang="en-US" sz="1550" b="1" dirty="0">
                <a:solidFill>
                  <a:schemeClr val="bg1"/>
                </a:solidFill>
              </a:rPr>
              <a:t>处国家级文保单位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55491" y="2465098"/>
            <a:ext cx="2495471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龙华寺</a:t>
            </a:r>
            <a:endParaRPr lang="zh-CN" altLang="en-US" sz="1550" b="1" dirty="0"/>
          </a:p>
        </p:txBody>
      </p:sp>
      <p:sp>
        <p:nvSpPr>
          <p:cNvPr id="22" name="矩形: 圆角 21"/>
          <p:cNvSpPr/>
          <p:nvPr/>
        </p:nvSpPr>
        <p:spPr>
          <a:xfrm>
            <a:off x="584982" y="3006044"/>
            <a:ext cx="2761374" cy="1114297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680498" y="3069059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1</a:t>
            </a:r>
            <a:r>
              <a:rPr lang="zh-CN" altLang="en-US" sz="1550" b="1" dirty="0">
                <a:solidFill>
                  <a:schemeClr val="bg1"/>
                </a:solidFill>
              </a:rPr>
              <a:t>处省级文保单位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1552" y="3551637"/>
            <a:ext cx="2265744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50" b="1" dirty="0"/>
              <a:t>高氏土司衙署</a:t>
            </a:r>
            <a:endParaRPr lang="zh-CN" altLang="en-US" sz="1550" b="1" dirty="0"/>
          </a:p>
        </p:txBody>
      </p:sp>
      <p:sp>
        <p:nvSpPr>
          <p:cNvPr id="25" name="矩形: 圆角 24"/>
          <p:cNvSpPr/>
          <p:nvPr/>
        </p:nvSpPr>
        <p:spPr>
          <a:xfrm>
            <a:off x="3478660" y="3000416"/>
            <a:ext cx="2761374" cy="1119925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3574177" y="3063431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2</a:t>
            </a:r>
            <a:r>
              <a:rPr lang="zh-CN" altLang="en-US" sz="1550" b="1" dirty="0">
                <a:solidFill>
                  <a:schemeClr val="bg1"/>
                </a:solidFill>
              </a:rPr>
              <a:t>处州、市级文保单位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524134" y="3438660"/>
            <a:ext cx="2555395" cy="56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550" b="1" dirty="0"/>
              <a:t>光禄文昌宫、河里渡杨氏宗祠</a:t>
            </a:r>
            <a:endParaRPr lang="zh-CN" altLang="en-US" sz="1550" b="1" dirty="0"/>
          </a:p>
        </p:txBody>
      </p:sp>
      <p:sp>
        <p:nvSpPr>
          <p:cNvPr id="28" name="矩形: 圆角 27"/>
          <p:cNvSpPr/>
          <p:nvPr/>
        </p:nvSpPr>
        <p:spPr>
          <a:xfrm>
            <a:off x="604269" y="4289090"/>
            <a:ext cx="8488704" cy="1255944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9" name="矩形: 圆角 28"/>
          <p:cNvSpPr/>
          <p:nvPr/>
        </p:nvSpPr>
        <p:spPr>
          <a:xfrm>
            <a:off x="773370" y="4352298"/>
            <a:ext cx="5042657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8</a:t>
            </a:r>
            <a:r>
              <a:rPr lang="zh-CN" altLang="en-US" sz="1550" b="1" dirty="0">
                <a:solidFill>
                  <a:schemeClr val="bg1"/>
                </a:solidFill>
              </a:rPr>
              <a:t>处县级文保单位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34" name="矩形: 圆角 33"/>
          <p:cNvSpPr/>
          <p:nvPr/>
        </p:nvSpPr>
        <p:spPr>
          <a:xfrm>
            <a:off x="6336876" y="3017302"/>
            <a:ext cx="2761374" cy="1080523"/>
          </a:xfrm>
          <a:prstGeom prst="roundRect">
            <a:avLst/>
          </a:prstGeom>
          <a:noFill/>
          <a:ln w="25400">
            <a:solidFill>
              <a:srgbClr val="D5A6B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6432393" y="3080317"/>
            <a:ext cx="2492318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1</a:t>
            </a:r>
            <a:r>
              <a:rPr lang="zh-CN" altLang="en-US" sz="1550" b="1" dirty="0">
                <a:solidFill>
                  <a:schemeClr val="bg1"/>
                </a:solidFill>
              </a:rPr>
              <a:t>个中国传统村落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66656" y="4698708"/>
            <a:ext cx="5149371" cy="8036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1550" dirty="0"/>
              <a:t>旧城何氏宗祠、九街高氏宗祠 、江尾布氏宗祠、汉弄栋县城遗址、光禄高增焕民居砖雕墙 、李氏宗祠、杨家大院、马驷良墓 </a:t>
            </a:r>
            <a:endParaRPr lang="zh-CN" altLang="en-US" sz="1550" dirty="0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432506" y="3552762"/>
            <a:ext cx="2495471" cy="32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550" b="1" dirty="0"/>
              <a:t>西关村</a:t>
            </a:r>
            <a:endParaRPr lang="zh-CN" altLang="en-US" sz="1550" b="1" dirty="0"/>
          </a:p>
        </p:txBody>
      </p:sp>
      <p:pic>
        <p:nvPicPr>
          <p:cNvPr id="3" name="图片 2" descr="镇域历史文化保护规划图"/>
          <p:cNvPicPr>
            <a:picLocks noChangeAspect="1"/>
          </p:cNvPicPr>
          <p:nvPr/>
        </p:nvPicPr>
        <p:blipFill>
          <a:blip r:embed="rId2"/>
          <a:srcRect l="1778" t="5134" r="15204" b="3482"/>
          <a:stretch>
            <a:fillRect/>
          </a:stretch>
        </p:blipFill>
        <p:spPr>
          <a:xfrm>
            <a:off x="625612" y="5659957"/>
            <a:ext cx="8369677" cy="651695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rcRect l="9871"/>
          <a:stretch>
            <a:fillRect/>
          </a:stretch>
        </p:blipFill>
        <p:spPr>
          <a:xfrm>
            <a:off x="625612" y="5659957"/>
            <a:ext cx="974383" cy="1122962"/>
          </a:xfrm>
          <a:prstGeom prst="rect">
            <a:avLst/>
          </a:prstGeom>
        </p:spPr>
      </p:pic>
      <p:pic>
        <p:nvPicPr>
          <p:cNvPr id="5" name="图片 4" descr="镇域历史文化保护规划图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778" t="72863" r="85773" b="5135"/>
          <a:stretch>
            <a:fillRect/>
          </a:stretch>
        </p:blipFill>
        <p:spPr>
          <a:xfrm>
            <a:off x="644492" y="9771738"/>
            <a:ext cx="1906901" cy="2383831"/>
          </a:xfrm>
          <a:prstGeom prst="rect">
            <a:avLst/>
          </a:prstGeom>
          <a:ln w="3175">
            <a:noFill/>
          </a:ln>
        </p:spPr>
      </p:pic>
      <p:sp>
        <p:nvSpPr>
          <p:cNvPr id="6" name="矩形: 圆角 28"/>
          <p:cNvSpPr/>
          <p:nvPr>
            <p:custDataLst>
              <p:tags r:id="rId6"/>
            </p:custDataLst>
          </p:nvPr>
        </p:nvSpPr>
        <p:spPr>
          <a:xfrm>
            <a:off x="5980202" y="4349014"/>
            <a:ext cx="2945312" cy="344769"/>
          </a:xfrm>
          <a:prstGeom prst="round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zh-CN" sz="1550" b="1" dirty="0">
                <a:solidFill>
                  <a:schemeClr val="bg1"/>
                </a:solidFill>
              </a:rPr>
              <a:t>4</a:t>
            </a:r>
            <a:r>
              <a:rPr lang="zh-CN" altLang="en-US" sz="1550" b="1" dirty="0">
                <a:solidFill>
                  <a:schemeClr val="bg1"/>
                </a:solidFill>
              </a:rPr>
              <a:t>处历史地段</a:t>
            </a:r>
            <a:endParaRPr lang="zh-CN" altLang="en-US" sz="1550" b="1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976919" y="4813631"/>
            <a:ext cx="2947775" cy="573794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altLang="en-US" sz="1550" dirty="0"/>
              <a:t>朝阳村、旧城九街村、</a:t>
            </a:r>
            <a:r>
              <a:rPr lang="zh-CN" altLang="en-US" sz="1550" dirty="0">
                <a:sym typeface="+mn-ea"/>
              </a:rPr>
              <a:t>旧城</a:t>
            </a:r>
            <a:r>
              <a:rPr lang="zh-CN" altLang="en-US" sz="1550" dirty="0"/>
              <a:t>塔脚</a:t>
            </a:r>
            <a:r>
              <a:rPr lang="zh-CN" altLang="en-US" sz="1550" dirty="0">
                <a:sym typeface="+mn-ea"/>
              </a:rPr>
              <a:t>村</a:t>
            </a:r>
            <a:r>
              <a:rPr lang="zh-CN" altLang="en-US" sz="1550" dirty="0"/>
              <a:t>、</a:t>
            </a:r>
            <a:r>
              <a:rPr lang="zh-CN" altLang="en-US" sz="1550" dirty="0">
                <a:sym typeface="+mn-ea"/>
              </a:rPr>
              <a:t>旧城村</a:t>
            </a:r>
            <a:endParaRPr lang="zh-CN" altLang="en-US" sz="15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38951" y="801499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8.2 </a:t>
            </a: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塑造多元文化传承发展序列</a:t>
            </a: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</a:t>
            </a:r>
            <a:endParaRPr lang="zh-CN" altLang="en-US" sz="310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10" name="矩形 25611"/>
          <p:cNvSpPr/>
          <p:nvPr/>
        </p:nvSpPr>
        <p:spPr>
          <a:xfrm>
            <a:off x="554806" y="12126315"/>
            <a:ext cx="2046039" cy="32956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zh-CN" altLang="en-US" sz="1550" dirty="0">
                <a:solidFill>
                  <a:schemeClr val="bg1"/>
                </a:solidFill>
                <a:latin typeface="+mn-ea"/>
              </a:rPr>
              <a:t>海菜腔</a:t>
            </a:r>
            <a:endParaRPr lang="zh-CN" altLang="en-US" sz="15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矩形 25611"/>
          <p:cNvSpPr/>
          <p:nvPr/>
        </p:nvSpPr>
        <p:spPr>
          <a:xfrm>
            <a:off x="5438149" y="12108879"/>
            <a:ext cx="2046039" cy="32956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/>
          <a:p>
            <a:r>
              <a:rPr lang="zh-CN" altLang="en-US" sz="1550" dirty="0">
                <a:solidFill>
                  <a:schemeClr val="bg1"/>
                </a:solidFill>
                <a:latin typeface="+mn-ea"/>
              </a:rPr>
              <a:t>烟盒舞</a:t>
            </a:r>
            <a:endParaRPr lang="zh-CN" altLang="en-US" sz="155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16827" y="5981100"/>
            <a:ext cx="6652969" cy="62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32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重点保护各类非物质文化遗产 </a:t>
            </a:r>
            <a:endParaRPr lang="zh-CN" altLang="en-US" sz="232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44051" y="1648324"/>
            <a:ext cx="8889293" cy="778193"/>
            <a:chOff x="776" y="12499"/>
            <a:chExt cx="10829" cy="948"/>
          </a:xfrm>
        </p:grpSpPr>
        <p:sp>
          <p:nvSpPr>
            <p:cNvPr id="5" name="流程图: 离页连接符 4"/>
            <p:cNvSpPr/>
            <p:nvPr>
              <p:custDataLst>
                <p:tags r:id="rId1"/>
              </p:custDataLst>
            </p:nvPr>
          </p:nvSpPr>
          <p:spPr>
            <a:xfrm>
              <a:off x="776" y="12499"/>
              <a:ext cx="10829" cy="948"/>
            </a:xfrm>
            <a:prstGeom prst="flowChartOffpageConnector">
              <a:avLst/>
            </a:prstGeom>
            <a:solidFill>
              <a:srgbClr val="D5A7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325"/>
            </a:p>
          </p:txBody>
        </p:sp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778" y="12629"/>
              <a:ext cx="10809" cy="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585" b="1" dirty="0">
                  <a:solidFill>
                    <a:srgbClr val="94466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明确非物质文化遗产保护原则</a:t>
              </a:r>
              <a:endParaRPr lang="zh-CN" altLang="en-US" sz="258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</p:grpSp>
      <p:sp>
        <p:nvSpPr>
          <p:cNvPr id="7" name="矩形 6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32853" y="2617781"/>
            <a:ext cx="1924139" cy="1695935"/>
          </a:xfrm>
          <a:prstGeom prst="rect">
            <a:avLst/>
          </a:prstGeom>
          <a:solidFill>
            <a:srgbClr val="E691AB"/>
          </a:solidFill>
          <a:ln>
            <a:solidFill>
              <a:srgbClr val="E691AB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以人为本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活态传承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709002" y="2617781"/>
            <a:ext cx="1887200" cy="1696756"/>
          </a:xfrm>
          <a:prstGeom prst="rect">
            <a:avLst/>
          </a:prstGeom>
          <a:solidFill>
            <a:srgbClr val="E691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分级保护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抢救濒危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847390" y="2616961"/>
            <a:ext cx="1914289" cy="1697577"/>
          </a:xfrm>
          <a:prstGeom prst="rect">
            <a:avLst/>
          </a:prstGeom>
          <a:solidFill>
            <a:srgbClr val="E691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整体保护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真实传承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7012868" y="2616961"/>
            <a:ext cx="2002944" cy="1696756"/>
          </a:xfrm>
          <a:prstGeom prst="rect">
            <a:avLst/>
          </a:prstGeom>
          <a:solidFill>
            <a:srgbClr val="E691A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保护优先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585" b="1">
                <a:latin typeface="微软雅黑" panose="020B0503020204020204" pitchFamily="34" charset="-122"/>
                <a:ea typeface="微软雅黑" panose="020B0503020204020204" pitchFamily="34" charset="-122"/>
              </a:rPr>
              <a:t>协调发展</a:t>
            </a:r>
            <a:endParaRPr lang="zh-CN" altLang="en-US" sz="258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516435" y="4410580"/>
            <a:ext cx="8498555" cy="16395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426720" fontAlgn="auto">
              <a:lnSpc>
                <a:spcPct val="120000"/>
              </a:lnSpc>
              <a:extLst>
                <a:ext uri="{35155182-B16C-46BC-9424-99874614C6A1}">
                  <wpsdc:indentchars xmlns:wpsdc="http://www.wps.cn/officeDocument/2017/drawingmlCustomData" val="200" checksum="4027825759"/>
                </a:ext>
              </a:extLst>
            </a:pP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积极发掘、整理、恢复和保护各类非物质文化遗产，保护和传承</a:t>
            </a:r>
            <a:r>
              <a:rPr lang="zh-CN" sz="168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光禄镇光禄村汉族传统文化保护区《洞经音乐》、旧城村传统文化（花灯）保护区、小邑村（小邑拉花）传统文化保护区、小邑村民族民间传统工艺（擀毡子）</a:t>
            </a: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等非物质文化遗产。开展口述史、民俗、文化典籍的整理、出版、阐释工作。深入挖掘</a:t>
            </a: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  <a:sym typeface="+mn-ea"/>
              </a:rPr>
              <a:t>光禄</a:t>
            </a:r>
            <a:r>
              <a:rPr lang="zh-CN" sz="168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大标宋简体" panose="03000509000000000000" pitchFamily="65" charset="-122"/>
              </a:rPr>
              <a:t>非物质文化内涵和精神价值，讲好文化遗产背后的故事，活化文化遗产。</a:t>
            </a:r>
            <a:endParaRPr lang="zh-CN" altLang="en-US" sz="168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大标宋简体" panose="03000509000000000000" pitchFamily="65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848891" y="9343239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 b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姚安花灯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rcRect t="2892" b="3584"/>
          <a:stretch>
            <a:fillRect/>
          </a:stretch>
        </p:blipFill>
        <p:spPr>
          <a:xfrm>
            <a:off x="848891" y="6794411"/>
            <a:ext cx="3633208" cy="25488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9"/>
          <a:srcRect l="2887" r="11932"/>
          <a:stretch>
            <a:fillRect/>
          </a:stretch>
        </p:blipFill>
        <p:spPr>
          <a:xfrm>
            <a:off x="5028804" y="6794411"/>
            <a:ext cx="3633208" cy="25488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5027983" y="9343239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小邑拉花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11"/>
            </p:custDataLst>
          </p:nvPr>
        </p:nvSpPr>
        <p:spPr>
          <a:xfrm>
            <a:off x="849712" y="12219597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洞经音乐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12"/>
            </p:custDataLst>
          </p:nvPr>
        </p:nvSpPr>
        <p:spPr>
          <a:xfrm>
            <a:off x="5028804" y="12219597"/>
            <a:ext cx="3632387" cy="3275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ctr"/>
            <a:r>
              <a:rPr lang="zh-CN" sz="15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擀毡子</a:t>
            </a:r>
            <a:endParaRPr lang="zh-CN" altLang="en-US" sz="1550" b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" name="图片 102"/>
          <p:cNvPicPr>
            <a:picLocks noChangeAspect="1"/>
          </p:cNvPicPr>
          <p:nvPr/>
        </p:nvPicPr>
        <p:blipFill>
          <a:blip r:embed="rId13"/>
          <a:srcRect b="2973"/>
          <a:stretch>
            <a:fillRect/>
          </a:stretch>
        </p:blipFill>
        <p:spPr>
          <a:xfrm>
            <a:off x="849712" y="9670769"/>
            <a:ext cx="3632387" cy="2544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r="4635"/>
          <a:stretch>
            <a:fillRect/>
          </a:stretch>
        </p:blipFill>
        <p:spPr>
          <a:xfrm>
            <a:off x="5027162" y="9670769"/>
            <a:ext cx="3631566" cy="25324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规划范围底图" descr="规划范围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45" t="-5171" r="-245" b="1609"/>
          <a:stretch>
            <a:fillRect/>
          </a:stretch>
        </p:blipFill>
        <p:spPr>
          <a:xfrm>
            <a:off x="0" y="5933440"/>
            <a:ext cx="9598025" cy="686752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715" y="4024630"/>
            <a:ext cx="9595485" cy="2704465"/>
          </a:xfrm>
          <a:prstGeom prst="rect">
            <a:avLst/>
          </a:prstGeom>
          <a:gradFill>
            <a:gsLst>
              <a:gs pos="7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4" name="文本框 3"/>
          <p:cNvSpPr txBox="1"/>
          <p:nvPr/>
        </p:nvSpPr>
        <p:spPr>
          <a:xfrm>
            <a:off x="841361" y="2623752"/>
            <a:ext cx="8005265" cy="32918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60000"/>
              </a:lnSpc>
              <a:buFont typeface="Wingdings" panose="05000000000000000000" pitchFamily="2" charset="2"/>
              <a:buChar char="n"/>
            </a:pPr>
            <a:r>
              <a:rPr lang="zh-CN" altLang="en-US" sz="25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规划范围</a:t>
            </a:r>
            <a:endParaRPr lang="en-US" altLang="zh-CN" sz="2500" b="1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6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辖光禄社区、旧城村、福光村、江尾村、小邑村、班刘村、后营村、吴海村、新庄村、梯子村、草海村，占县域总面积的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6.93%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algn="l">
              <a:lnSpc>
                <a:spcPct val="160000"/>
              </a:lnSpc>
              <a:buFont typeface="Wingdings" panose="05000000000000000000" pitchFamily="2" charset="2"/>
              <a:buChar char="n"/>
            </a:pPr>
            <a:r>
              <a:rPr lang="zh-CN" altLang="en-US" sz="25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规划期限</a:t>
            </a:r>
            <a:endParaRPr lang="en-US" altLang="zh-CN" sz="2500" b="1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规划期限为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2021—2035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年，基期年为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2020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年，近期年为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年，目标年</a:t>
            </a: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2035</a:t>
            </a: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年。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1127847" y="1877787"/>
            <a:ext cx="46095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300" b="1" dirty="0">
                <a:solidFill>
                  <a:srgbClr val="1956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规划范围和期限</a:t>
            </a:r>
            <a:endParaRPr lang="zh-CN" altLang="en-US" sz="3300" b="1" dirty="0">
              <a:solidFill>
                <a:srgbClr val="1956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任意多边形 8"/>
          <p:cNvSpPr/>
          <p:nvPr/>
        </p:nvSpPr>
        <p:spPr>
          <a:xfrm>
            <a:off x="1055098" y="1039145"/>
            <a:ext cx="2377502" cy="1566976"/>
          </a:xfrm>
          <a:custGeom>
            <a:avLst/>
            <a:gdLst>
              <a:gd name="connisteX0" fmla="*/ 1524000 w 1524000"/>
              <a:gd name="connsiteY0" fmla="*/ 676275 h 1510030"/>
              <a:gd name="connisteX1" fmla="*/ 1524000 w 1524000"/>
              <a:gd name="connsiteY1" fmla="*/ 0 h 1510030"/>
              <a:gd name="connisteX2" fmla="*/ 0 w 1524000"/>
              <a:gd name="connsiteY2" fmla="*/ 0 h 1510030"/>
              <a:gd name="connisteX3" fmla="*/ 0 w 1524000"/>
              <a:gd name="connsiteY3" fmla="*/ 1510030 h 1510030"/>
              <a:gd name="connisteX4" fmla="*/ 1480820 w 1524000"/>
              <a:gd name="connsiteY4" fmla="*/ 1510030 h 15100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524000" h="1510030">
                <a:moveTo>
                  <a:pt x="1524000" y="676275"/>
                </a:moveTo>
                <a:lnTo>
                  <a:pt x="1524000" y="0"/>
                </a:lnTo>
                <a:lnTo>
                  <a:pt x="0" y="0"/>
                </a:lnTo>
                <a:lnTo>
                  <a:pt x="0" y="1510030"/>
                </a:lnTo>
                <a:lnTo>
                  <a:pt x="1480820" y="1510030"/>
                </a:lnTo>
              </a:path>
            </a:pathLst>
          </a:custGeom>
          <a:noFill/>
          <a:ln w="120650">
            <a:solidFill>
              <a:srgbClr val="EFE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5f859405be769acb33c90b010ddd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3080" y="7381339"/>
            <a:ext cx="8881084" cy="51567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6089" b="2129"/>
          <a:stretch>
            <a:fillRect/>
          </a:stretch>
        </p:blipFill>
        <p:spPr>
          <a:xfrm>
            <a:off x="364573" y="2575096"/>
            <a:ext cx="8868771" cy="48924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>
            <p:custDataLst>
              <p:tags r:id="rId5"/>
            </p:custDataLst>
          </p:nvPr>
        </p:nvSpPr>
        <p:spPr>
          <a:xfrm>
            <a:off x="352425" y="1413510"/>
            <a:ext cx="8882380" cy="11123930"/>
          </a:xfrm>
          <a:prstGeom prst="rect">
            <a:avLst/>
          </a:prstGeom>
          <a:gradFill flip="none" rotWithShape="1">
            <a:gsLst>
              <a:gs pos="92000">
                <a:schemeClr val="bg1">
                  <a:alpha val="21000"/>
                </a:schemeClr>
              </a:gs>
              <a:gs pos="1000">
                <a:schemeClr val="bg1"/>
              </a:gs>
              <a:gs pos="0">
                <a:srgbClr val="CF99AB">
                  <a:alpha val="100000"/>
                </a:srgbClr>
              </a:gs>
              <a:gs pos="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5" name="矩形 24"/>
          <p:cNvSpPr/>
          <p:nvPr>
            <p:custDataLst>
              <p:tags r:id="rId6"/>
            </p:custDataLst>
          </p:nvPr>
        </p:nvSpPr>
        <p:spPr>
          <a:xfrm>
            <a:off x="538951" y="801499"/>
            <a:ext cx="6120939" cy="514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3105" b="1" dirty="0">
                <a:solidFill>
                  <a:srgbClr val="94466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8.2 塑造多元文化传承发展序列 </a:t>
            </a:r>
            <a:endParaRPr lang="zh-CN" altLang="en-US" sz="3105" b="1" dirty="0">
              <a:solidFill>
                <a:srgbClr val="94466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</p:txBody>
      </p:sp>
      <p:sp>
        <p:nvSpPr>
          <p:cNvPr id="26" name="矩形 25"/>
          <p:cNvSpPr/>
          <p:nvPr>
            <p:custDataLst>
              <p:tags r:id="rId7"/>
            </p:custDataLst>
          </p:nvPr>
        </p:nvSpPr>
        <p:spPr>
          <a:xfrm>
            <a:off x="353080" y="1500662"/>
            <a:ext cx="8865488" cy="985328"/>
          </a:xfrm>
          <a:prstGeom prst="rect">
            <a:avLst/>
          </a:prstGeom>
          <a:solidFill>
            <a:srgbClr val="9446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8"/>
            </p:custDataLst>
          </p:nvPr>
        </p:nvSpPr>
        <p:spPr>
          <a:xfrm>
            <a:off x="368677" y="1791157"/>
            <a:ext cx="8864667" cy="398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2585" b="1" i="1" dirty="0">
                <a:solidFill>
                  <a:schemeClr val="bg1"/>
                </a:solidFill>
              </a:rPr>
              <a:t>打造一幅穿越时空的“一座姚州城，半部云南史”图景</a:t>
            </a:r>
            <a:endParaRPr lang="zh-CN" altLang="en-US" sz="2585" b="1" i="1" dirty="0">
              <a:solidFill>
                <a:schemeClr val="bg1"/>
              </a:solidFill>
            </a:endParaRPr>
          </a:p>
        </p:txBody>
      </p:sp>
      <p:pic>
        <p:nvPicPr>
          <p:cNvPr id="28" name="图片 27" descr="33e30904f35c724a3001f8f6a1297b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alphaModFix amt="42000"/>
          </a:blip>
          <a:stretch>
            <a:fillRect/>
          </a:stretch>
        </p:blipFill>
        <p:spPr>
          <a:xfrm>
            <a:off x="4119271" y="2670318"/>
            <a:ext cx="4298120" cy="3081578"/>
          </a:xfrm>
          <a:prstGeom prst="rect">
            <a:avLst/>
          </a:prstGeom>
        </p:spPr>
      </p:pic>
      <p:pic>
        <p:nvPicPr>
          <p:cNvPr id="29" name="图片 28" descr="076da1052f75079995086b938c409b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alphaModFix amt="38000"/>
          </a:blip>
          <a:stretch>
            <a:fillRect/>
          </a:stretch>
        </p:blipFill>
        <p:spPr>
          <a:xfrm>
            <a:off x="1101722" y="2670318"/>
            <a:ext cx="3313066" cy="2778674"/>
          </a:xfrm>
          <a:prstGeom prst="rect">
            <a:avLst/>
          </a:prstGeom>
        </p:spPr>
      </p:pic>
      <p:sp>
        <p:nvSpPr>
          <p:cNvPr id="30" name="矩形 29"/>
          <p:cNvSpPr/>
          <p:nvPr>
            <p:custDataLst>
              <p:tags r:id="rId13"/>
            </p:custDataLst>
          </p:nvPr>
        </p:nvSpPr>
        <p:spPr>
          <a:xfrm>
            <a:off x="364573" y="4148720"/>
            <a:ext cx="8864667" cy="39894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68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105" b="1" i="1" dirty="0">
                <a:solidFill>
                  <a:schemeClr val="bg1"/>
                </a:solidFill>
              </a:rPr>
              <a:t>古镇、古街区、古文化、古建筑、古村落</a:t>
            </a:r>
            <a:endParaRPr lang="zh-CN" altLang="en-US" sz="3105" b="1" i="1" dirty="0">
              <a:solidFill>
                <a:schemeClr val="bg1"/>
              </a:solidFill>
            </a:endParaRPr>
          </a:p>
        </p:txBody>
      </p:sp>
      <p:sp>
        <p:nvSpPr>
          <p:cNvPr id="31" name="矩形 30"/>
          <p:cNvSpPr/>
          <p:nvPr>
            <p:custDataLst>
              <p:tags r:id="rId14"/>
            </p:custDataLst>
          </p:nvPr>
        </p:nvSpPr>
        <p:spPr>
          <a:xfrm>
            <a:off x="3198245" y="4985195"/>
            <a:ext cx="3583135" cy="205548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15"/>
            </p:custDataLst>
          </p:nvPr>
        </p:nvSpPr>
        <p:spPr>
          <a:xfrm>
            <a:off x="3197424" y="5352949"/>
            <a:ext cx="3462465" cy="65670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chemeClr val="accent4">
                <a:lumMod val="50000"/>
                <a:alpha val="77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20" b="1" i="1" dirty="0">
                <a:solidFill>
                  <a:schemeClr val="accent2">
                    <a:lumMod val="75000"/>
                  </a:schemeClr>
                </a:solidFill>
              </a:rPr>
              <a:t>古韵、传统</a:t>
            </a:r>
            <a:endParaRPr lang="zh-CN" altLang="en-US" sz="362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3" name="矩形 32"/>
          <p:cNvSpPr/>
          <p:nvPr>
            <p:custDataLst>
              <p:tags r:id="rId16"/>
            </p:custDataLst>
          </p:nvPr>
        </p:nvSpPr>
        <p:spPr>
          <a:xfrm>
            <a:off x="4415608" y="6210767"/>
            <a:ext cx="1055650" cy="824983"/>
          </a:xfrm>
          <a:prstGeom prst="rect">
            <a:avLst/>
          </a:prstGeom>
          <a:solidFill>
            <a:srgbClr val="7030A0">
              <a:alpha val="51000"/>
            </a:srgbClr>
          </a:solidFill>
          <a:ln>
            <a:noFill/>
          </a:ln>
          <a:effectLst>
            <a:glow rad="50800">
              <a:schemeClr val="bg1">
                <a:alpha val="10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4" name="矩形 33"/>
          <p:cNvSpPr/>
          <p:nvPr>
            <p:custDataLst>
              <p:tags r:id="rId17"/>
            </p:custDataLst>
          </p:nvPr>
        </p:nvSpPr>
        <p:spPr>
          <a:xfrm>
            <a:off x="4414787" y="6284646"/>
            <a:ext cx="1056471" cy="656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4655" b="1" dirty="0">
                <a:solidFill>
                  <a:schemeClr val="bg1"/>
                </a:solidFill>
              </a:rPr>
              <a:t>旧</a:t>
            </a:r>
            <a:endParaRPr lang="zh-CN" altLang="en-US" sz="4655" b="1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18"/>
            </p:custDataLst>
          </p:nvPr>
        </p:nvSpPr>
        <p:spPr>
          <a:xfrm>
            <a:off x="3197424" y="7806554"/>
            <a:ext cx="3583135" cy="2055480"/>
          </a:xfrm>
          <a:prstGeom prst="rect">
            <a:avLst/>
          </a:prstGeom>
          <a:solidFill>
            <a:srgbClr val="FFC000">
              <a:alpha val="66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6" name="矩形 35"/>
          <p:cNvSpPr/>
          <p:nvPr>
            <p:custDataLst>
              <p:tags r:id="rId19"/>
            </p:custDataLst>
          </p:nvPr>
        </p:nvSpPr>
        <p:spPr>
          <a:xfrm>
            <a:off x="3197424" y="8876980"/>
            <a:ext cx="3462465" cy="65670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1">
                <a:lumMod val="50000"/>
                <a:alpha val="10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620" b="1" i="1" dirty="0">
                <a:solidFill>
                  <a:srgbClr val="00B0F0"/>
                </a:solidFill>
              </a:rPr>
              <a:t>跨界、创意</a:t>
            </a:r>
            <a:endParaRPr lang="zh-CN" altLang="en-US" sz="3620" b="1" i="1" dirty="0">
              <a:solidFill>
                <a:srgbClr val="00B0F0"/>
              </a:solidFill>
            </a:endParaRPr>
          </a:p>
        </p:txBody>
      </p:sp>
      <p:sp>
        <p:nvSpPr>
          <p:cNvPr id="37" name="矩形 36"/>
          <p:cNvSpPr/>
          <p:nvPr>
            <p:custDataLst>
              <p:tags r:id="rId20"/>
            </p:custDataLst>
          </p:nvPr>
        </p:nvSpPr>
        <p:spPr>
          <a:xfrm>
            <a:off x="4416429" y="7805734"/>
            <a:ext cx="1055650" cy="824983"/>
          </a:xfrm>
          <a:prstGeom prst="rect">
            <a:avLst/>
          </a:prstGeom>
          <a:solidFill>
            <a:srgbClr val="ED8631"/>
          </a:solidFill>
          <a:ln>
            <a:noFill/>
          </a:ln>
          <a:effectLst>
            <a:glow rad="50800">
              <a:schemeClr val="bg1">
                <a:alpha val="10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 sz="2325" b="1">
              <a:solidFill>
                <a:srgbClr val="0070C0"/>
              </a:solidFill>
            </a:endParaRPr>
          </a:p>
        </p:txBody>
      </p:sp>
      <p:sp>
        <p:nvSpPr>
          <p:cNvPr id="38" name="矩形 37"/>
          <p:cNvSpPr/>
          <p:nvPr>
            <p:custDataLst>
              <p:tags r:id="rId21"/>
            </p:custDataLst>
          </p:nvPr>
        </p:nvSpPr>
        <p:spPr>
          <a:xfrm>
            <a:off x="4415608" y="7890284"/>
            <a:ext cx="1056471" cy="6567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4655" b="1" dirty="0">
                <a:solidFill>
                  <a:schemeClr val="bg1"/>
                </a:solidFill>
              </a:rPr>
              <a:t>新</a:t>
            </a:r>
            <a:endParaRPr lang="zh-CN" altLang="en-US" sz="4655" b="1" dirty="0">
              <a:solidFill>
                <a:schemeClr val="bg1"/>
              </a:solidFill>
            </a:endParaRPr>
          </a:p>
        </p:txBody>
      </p:sp>
      <p:cxnSp>
        <p:nvCxnSpPr>
          <p:cNvPr id="39" name="直接箭头连接符 38"/>
          <p:cNvCxnSpPr>
            <a:stCxn id="33" idx="2"/>
            <a:endCxn id="37" idx="0"/>
          </p:cNvCxnSpPr>
          <p:nvPr>
            <p:custDataLst>
              <p:tags r:id="rId22"/>
            </p:custDataLst>
          </p:nvPr>
        </p:nvCxnSpPr>
        <p:spPr>
          <a:xfrm>
            <a:off x="4943433" y="7035750"/>
            <a:ext cx="821" cy="7699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>
            <p:custDataLst>
              <p:tags r:id="rId23"/>
            </p:custDataLst>
          </p:nvPr>
        </p:nvSpPr>
        <p:spPr>
          <a:xfrm>
            <a:off x="495913" y="10293816"/>
            <a:ext cx="8864667" cy="3989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9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sz="3105" b="1" i="1" dirty="0">
                <a:solidFill>
                  <a:schemeClr val="bg1"/>
                </a:solidFill>
              </a:rPr>
              <a:t>年轻态、文艺风、运动型、新景观、科技感</a:t>
            </a:r>
            <a:endParaRPr lang="zh-CN" altLang="en-US" sz="3105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"/>
            <a:ext cx="9601200" cy="12792710"/>
          </a:xfrm>
          <a:prstGeom prst="rect">
            <a:avLst/>
          </a:prstGeom>
        </p:spPr>
      </p:pic>
      <p:sp>
        <p:nvSpPr>
          <p:cNvPr id="10" name="流程图: 手动输入 9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695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/>
        </p:nvSpPr>
        <p:spPr>
          <a:xfrm>
            <a:off x="456690" y="8785427"/>
            <a:ext cx="6788978" cy="20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09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保障实施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  <a:buClrTx/>
              <a:buSzTx/>
              <a:buNone/>
            </a:pPr>
            <a:r>
              <a:rPr lang="zh-CN" altLang="en-US" sz="284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推进空间治理能力现代化</a:t>
            </a:r>
            <a:endParaRPr lang="zh-CN" altLang="en-US" sz="284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695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58943" y="10929789"/>
            <a:ext cx="3406140" cy="1038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9.1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体制机制与制度建设</a:t>
            </a:r>
            <a:endParaRPr 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9.2 </a:t>
            </a:r>
            <a:r>
              <a:rPr lang="zh-CN" altLang="en-US" sz="236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规划传导</a:t>
            </a:r>
            <a:endParaRPr lang="zh-CN" altLang="en-US" sz="236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3" b="12881"/>
          <a:stretch>
            <a:fillRect/>
          </a:stretch>
        </p:blipFill>
        <p:spPr>
          <a:xfrm>
            <a:off x="0" y="10360800"/>
            <a:ext cx="9601200" cy="24408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-7620" y="9968230"/>
            <a:ext cx="9601200" cy="1000125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3" name="圆角矩形 2"/>
          <p:cNvSpPr/>
          <p:nvPr>
            <p:custDataLst>
              <p:tags r:id="rId3"/>
            </p:custDataLst>
          </p:nvPr>
        </p:nvSpPr>
        <p:spPr>
          <a:xfrm>
            <a:off x="596900" y="2115185"/>
            <a:ext cx="8437245" cy="1277620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317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4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坚持党的统一领导，充分发挥党总揽全局，协调各方的领导核心作用，把党的领导贯彻到国土空间规划编制实施全过程各环节。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4"/>
            </p:custDataLst>
          </p:nvPr>
        </p:nvSpPr>
        <p:spPr>
          <a:xfrm>
            <a:off x="593090" y="1536700"/>
            <a:ext cx="8441055" cy="578485"/>
          </a:xfrm>
          <a:prstGeom prst="roundRect">
            <a:avLst>
              <a:gd name="adj" fmla="val 0"/>
            </a:avLst>
          </a:prstGeom>
          <a:solidFill>
            <a:srgbClr val="695BA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加强党的领导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>
            <p:custDataLst>
              <p:tags r:id="rId5"/>
            </p:custDataLst>
          </p:nvPr>
        </p:nvSpPr>
        <p:spPr>
          <a:xfrm>
            <a:off x="596900" y="3625850"/>
            <a:ext cx="8441055" cy="578485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健全规划法规政策体系</a:t>
            </a:r>
            <a:endParaRPr lang="zh-CN" altLang="en-US" sz="2400" b="1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/>
          <p:cNvSpPr/>
          <p:nvPr>
            <p:custDataLst>
              <p:tags r:id="rId6"/>
            </p:custDataLst>
          </p:nvPr>
        </p:nvSpPr>
        <p:spPr>
          <a:xfrm>
            <a:off x="600710" y="4204335"/>
            <a:ext cx="8437245" cy="1353185"/>
          </a:xfrm>
          <a:prstGeom prst="roundRect">
            <a:avLst>
              <a:gd name="adj" fmla="val 0"/>
            </a:avLst>
          </a:prstGeom>
          <a:noFill/>
          <a:ln w="31750">
            <a:solidFill>
              <a:srgbClr val="695BA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5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加大政策法规在保障规划实施中的力度，进一步完善规划编制体系和实施管控要求，发挥规划和土地政策对空间管理的双调控作用。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3" name="圆角矩形 32"/>
          <p:cNvSpPr/>
          <p:nvPr>
            <p:custDataLst>
              <p:tags r:id="rId7"/>
            </p:custDataLst>
          </p:nvPr>
        </p:nvSpPr>
        <p:spPr>
          <a:xfrm>
            <a:off x="596900" y="6330950"/>
            <a:ext cx="8437245" cy="1277620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317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5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坚持开门编规划，搭建全过程、全方位的公众参与平台，建立贯穿规划编制、实施、监督及国土空间治理全过程的公众参与机制。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4" name="圆角矩形 33"/>
          <p:cNvSpPr/>
          <p:nvPr>
            <p:custDataLst>
              <p:tags r:id="rId8"/>
            </p:custDataLst>
          </p:nvPr>
        </p:nvSpPr>
        <p:spPr>
          <a:xfrm>
            <a:off x="593090" y="5752465"/>
            <a:ext cx="8441055" cy="578485"/>
          </a:xfrm>
          <a:prstGeom prst="roundRect">
            <a:avLst>
              <a:gd name="adj" fmla="val 0"/>
            </a:avLst>
          </a:prstGeom>
          <a:solidFill>
            <a:srgbClr val="695BA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强化全过程公众参与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>
            <p:custDataLst>
              <p:tags r:id="rId9"/>
            </p:custDataLst>
          </p:nvPr>
        </p:nvSpPr>
        <p:spPr>
          <a:xfrm>
            <a:off x="553085" y="7879080"/>
            <a:ext cx="8441055" cy="578485"/>
          </a:xfrm>
          <a:prstGeom prst="roundRect">
            <a:avLst>
              <a:gd name="adj" fmla="val 0"/>
            </a:avLst>
          </a:prstGeom>
          <a:solidFill>
            <a:srgbClr val="DDDAED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健全规划实施的监督考核问责制</a:t>
            </a:r>
            <a:endParaRPr lang="zh-CN" altLang="en-US" sz="2400" b="1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35"/>
          <p:cNvSpPr/>
          <p:nvPr>
            <p:custDataLst>
              <p:tags r:id="rId10"/>
            </p:custDataLst>
          </p:nvPr>
        </p:nvSpPr>
        <p:spPr>
          <a:xfrm>
            <a:off x="556895" y="8457565"/>
            <a:ext cx="8437245" cy="1770380"/>
          </a:xfrm>
          <a:prstGeom prst="roundRect">
            <a:avLst>
              <a:gd name="adj" fmla="val 0"/>
            </a:avLst>
          </a:prstGeom>
          <a:noFill/>
          <a:ln w="31750">
            <a:solidFill>
              <a:srgbClr val="695BA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1430" indent="457200" algn="just">
              <a:lnSpc>
                <a:spcPct val="152000"/>
              </a:lnSpc>
              <a:spcBef>
                <a:spcPts val="1000"/>
              </a:spcBef>
              <a:buClrTx/>
              <a:buSzTx/>
              <a:buFontTx/>
              <a:buNone/>
            </a:pPr>
            <a:r>
              <a:rPr lang="zh-CN" altLang="en-US" sz="2000" spc="24" dirty="0">
                <a:solidFill>
                  <a:srgbClr val="231F2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将规划评估作为规划实施监督考核的重要内容。建立健全规划监督、执法、问责联动机制，创新监管手段，强化监督信息互通、成果共享，形成各方监督合力。</a:t>
            </a:r>
            <a:endParaRPr lang="zh-CN" altLang="en-US" sz="2000" spc="24" dirty="0">
              <a:solidFill>
                <a:srgbClr val="231F2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7" name="TextBox 4"/>
          <p:cNvSpPr txBox="1"/>
          <p:nvPr>
            <p:custDataLst>
              <p:tags r:id="rId11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9.1 </a:t>
            </a:r>
            <a:r>
              <a:rPr lang="zh-CN" altLang="en-US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体制机制与制度建设 </a:t>
            </a:r>
            <a:endParaRPr lang="zh-CN" altLang="en-US" sz="2800" b="1" dirty="0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b="13016"/>
          <a:stretch>
            <a:fillRect/>
          </a:stretch>
        </p:blipFill>
        <p:spPr>
          <a:xfrm>
            <a:off x="0" y="7223125"/>
            <a:ext cx="9601200" cy="5578475"/>
          </a:xfrm>
          <a:prstGeom prst="rect">
            <a:avLst/>
          </a:prstGeom>
        </p:spPr>
      </p:pic>
      <p:sp>
        <p:nvSpPr>
          <p:cNvPr id="58" name="矩形 57"/>
          <p:cNvSpPr/>
          <p:nvPr>
            <p:custDataLst>
              <p:tags r:id="rId2"/>
            </p:custDataLst>
          </p:nvPr>
        </p:nvSpPr>
        <p:spPr>
          <a:xfrm>
            <a:off x="8255" y="5896800"/>
            <a:ext cx="9601200" cy="5071555"/>
          </a:xfrm>
          <a:prstGeom prst="rect">
            <a:avLst/>
          </a:prstGeom>
          <a:gradFill>
            <a:gsLst>
              <a:gs pos="4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" name="TextBox 4"/>
          <p:cNvSpPr txBox="1"/>
          <p:nvPr>
            <p:custDataLst>
              <p:tags r:id="rId3"/>
            </p:custDataLst>
          </p:nvPr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9.2 </a:t>
            </a:r>
            <a:r>
              <a:rPr lang="zh-CN" altLang="en-US" sz="28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规划传导 </a:t>
            </a:r>
            <a:endParaRPr lang="zh-CN" altLang="en-US" sz="2800" b="1" dirty="0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96595" y="1643676"/>
            <a:ext cx="8345805" cy="505460"/>
          </a:xfrm>
          <a:prstGeom prst="roundRect">
            <a:avLst>
              <a:gd name="adj" fmla="val 42997"/>
            </a:avLst>
          </a:prstGeom>
          <a:solidFill>
            <a:srgbClr val="695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姚安县国土空间总体规划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696595" y="2401866"/>
            <a:ext cx="8345805" cy="505460"/>
          </a:xfrm>
          <a:prstGeom prst="roundRect">
            <a:avLst>
              <a:gd name="adj" fmla="val 42997"/>
            </a:avLst>
          </a:prstGeom>
          <a:solidFill>
            <a:srgbClr val="695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光禄镇国土空间规划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4584700" y="2167551"/>
            <a:ext cx="576580" cy="2159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96595" y="3228001"/>
            <a:ext cx="2592000" cy="698500"/>
          </a:xfrm>
          <a:prstGeom prst="roundRect">
            <a:avLst/>
          </a:prstGeom>
          <a:noFill/>
          <a:ln w="15875">
            <a:solidFill>
              <a:srgbClr val="695B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城镇开发边界内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下箭头 17"/>
          <p:cNvSpPr/>
          <p:nvPr>
            <p:custDataLst>
              <p:tags r:id="rId5"/>
            </p:custDataLst>
          </p:nvPr>
        </p:nvSpPr>
        <p:spPr>
          <a:xfrm>
            <a:off x="1776595" y="2939711"/>
            <a:ext cx="576580" cy="2159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>
            <p:custDataLst>
              <p:tags r:id="rId6"/>
            </p:custDataLst>
          </p:nvPr>
        </p:nvSpPr>
        <p:spPr>
          <a:xfrm>
            <a:off x="6482209" y="2956221"/>
            <a:ext cx="576580" cy="175895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下箭头 20"/>
          <p:cNvSpPr/>
          <p:nvPr>
            <p:custDataLst>
              <p:tags r:id="rId7"/>
            </p:custDataLst>
          </p:nvPr>
        </p:nvSpPr>
        <p:spPr>
          <a:xfrm>
            <a:off x="1781675" y="4018918"/>
            <a:ext cx="576580" cy="21590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下箭头 21"/>
          <p:cNvSpPr/>
          <p:nvPr>
            <p:custDataLst>
              <p:tags r:id="rId8"/>
            </p:custDataLst>
          </p:nvPr>
        </p:nvSpPr>
        <p:spPr>
          <a:xfrm>
            <a:off x="6487289" y="4035428"/>
            <a:ext cx="576580" cy="175895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>
            <p:custDataLst>
              <p:tags r:id="rId9"/>
            </p:custDataLst>
          </p:nvPr>
        </p:nvSpPr>
        <p:spPr>
          <a:xfrm>
            <a:off x="697230" y="4312923"/>
            <a:ext cx="2591365" cy="636922"/>
          </a:xfrm>
          <a:prstGeom prst="roundRect">
            <a:avLst>
              <a:gd name="adj" fmla="val 42997"/>
            </a:avLst>
          </a:prstGeom>
          <a:solidFill>
            <a:srgbClr val="DD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编制详细规划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>
            <p:custDataLst>
              <p:tags r:id="rId10"/>
            </p:custDataLst>
          </p:nvPr>
        </p:nvSpPr>
        <p:spPr>
          <a:xfrm>
            <a:off x="696595" y="5340667"/>
            <a:ext cx="8362315" cy="489585"/>
          </a:xfrm>
          <a:prstGeom prst="rect">
            <a:avLst/>
          </a:prstGeom>
          <a:solidFill>
            <a:srgbClr val="DDDAED"/>
          </a:solidFill>
          <a:ln>
            <a:solidFill>
              <a:srgbClr val="6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buClrTx/>
              <a:buSzTx/>
              <a:buFontTx/>
            </a:pPr>
            <a:r>
              <a:rPr lang="zh-CN" altLang="en-US" sz="22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传导内容</a:t>
            </a:r>
            <a:endParaRPr lang="zh-CN" altLang="en-US" sz="2200" b="1" dirty="0">
              <a:solidFill>
                <a:srgbClr val="695BA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1"/>
            </p:custDataLst>
          </p:nvPr>
        </p:nvSpPr>
        <p:spPr>
          <a:xfrm>
            <a:off x="697230" y="5896926"/>
            <a:ext cx="8362315" cy="3024135"/>
          </a:xfrm>
          <a:prstGeom prst="rect">
            <a:avLst/>
          </a:prstGeom>
          <a:noFill/>
          <a:ln w="15875">
            <a:solidFill>
              <a:srgbClr val="695BA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城镇开发边界内：落实上位规划确定的详细规划编制单元</a:t>
            </a: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以及单元内详细规划编制指引、开发强度、要素配置、空间形态等方面的约束性要求，落实四线，明确道路交通、市政基础设施、公共服务设施和防灾设施布局。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城镇开发边界外：开展实用性村庄规划编制，重点保障村民建房、基础设施、公共服务设施、乡村振兴产业相关的项目用地。</a:t>
            </a:r>
            <a:endParaRPr lang="en-US" altLang="zh-CN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285750" indent="-28575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坚持刚性管控与总体引领相结合，严格落实上位规划确定的相关内容，强化镇域空间规划与实用性村庄规划、详细规划的衔接。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5531630" y="3228001"/>
            <a:ext cx="2592000" cy="698500"/>
          </a:xfrm>
          <a:prstGeom prst="roundRect">
            <a:avLst/>
          </a:prstGeom>
          <a:noFill/>
          <a:ln w="15875">
            <a:solidFill>
              <a:srgbClr val="695BA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城镇开发边界外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圆角矩形 22"/>
          <p:cNvSpPr/>
          <p:nvPr>
            <p:custDataLst>
              <p:tags r:id="rId12"/>
            </p:custDataLst>
          </p:nvPr>
        </p:nvSpPr>
        <p:spPr>
          <a:xfrm>
            <a:off x="4440595" y="4312922"/>
            <a:ext cx="4601805" cy="636923"/>
          </a:xfrm>
          <a:prstGeom prst="roundRect">
            <a:avLst>
              <a:gd name="adj" fmla="val 42997"/>
            </a:avLst>
          </a:prstGeom>
          <a:solidFill>
            <a:srgbClr val="DDD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CN" altLang="en-US" sz="20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编制</a:t>
            </a:r>
            <a:r>
              <a:rPr lang="zh-CN" altLang="en-US" sz="2000" b="1" dirty="0">
                <a:solidFill>
                  <a:srgbClr val="695BA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实用性村庄规划</a:t>
            </a:r>
            <a:endParaRPr lang="en-US" altLang="zh-CN" sz="2000" b="1" dirty="0">
              <a:solidFill>
                <a:srgbClr val="695BA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01200" cy="1280160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-46990" y="-31750"/>
            <a:ext cx="9681845" cy="1283335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09625" y="929005"/>
            <a:ext cx="8310880" cy="10840085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  <a:effectLst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3" name="文本框 12"/>
          <p:cNvSpPr txBox="1"/>
          <p:nvPr/>
        </p:nvSpPr>
        <p:spPr>
          <a:xfrm>
            <a:off x="2076224" y="3974878"/>
            <a:ext cx="645035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 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战略引领，谋定光禄发展定位目标</a:t>
            </a:r>
            <a:endParaRPr lang="zh-CN" altLang="en-US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76224" y="4822562"/>
            <a:ext cx="6715397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 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结构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优化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，构建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集约高效的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国土空间开发保护格局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74722" y="5719050"/>
            <a:ext cx="636776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 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生态优先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统筹全域资源保护与利用</a:t>
            </a:r>
            <a:endParaRPr lang="zh-CN" altLang="en-US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76224" y="9143572"/>
            <a:ext cx="6171048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07 以人为本，完善城区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功能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绘制高质量生活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74722" y="7419673"/>
            <a:ext cx="6023135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05 价值提升，推进国土整治与生态修复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74722" y="8281622"/>
            <a:ext cx="5613183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06 韧性低碳，建设绿色安全新型基础设施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074722" y="9979242"/>
            <a:ext cx="5514074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08 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多措并举，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焕发历史文化魅力</a:t>
            </a:r>
            <a:endParaRPr lang="zh-CN" altLang="en-US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74722" y="6559225"/>
            <a:ext cx="5819660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04 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镇村统筹</a:t>
            </a: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，推动全域高质量发展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任意多边形 8"/>
          <p:cNvSpPr/>
          <p:nvPr>
            <p:custDataLst>
              <p:tags r:id="rId3"/>
            </p:custDataLst>
          </p:nvPr>
        </p:nvSpPr>
        <p:spPr>
          <a:xfrm flipH="1">
            <a:off x="6929570" y="1293675"/>
            <a:ext cx="1564724" cy="1566976"/>
          </a:xfrm>
          <a:custGeom>
            <a:avLst/>
            <a:gdLst>
              <a:gd name="connisteX0" fmla="*/ 1524000 w 1524000"/>
              <a:gd name="connsiteY0" fmla="*/ 676275 h 1510030"/>
              <a:gd name="connisteX1" fmla="*/ 1524000 w 1524000"/>
              <a:gd name="connsiteY1" fmla="*/ 0 h 1510030"/>
              <a:gd name="connisteX2" fmla="*/ 0 w 1524000"/>
              <a:gd name="connsiteY2" fmla="*/ 0 h 1510030"/>
              <a:gd name="connisteX3" fmla="*/ 0 w 1524000"/>
              <a:gd name="connsiteY3" fmla="*/ 1510030 h 1510030"/>
              <a:gd name="connisteX4" fmla="*/ 1480820 w 1524000"/>
              <a:gd name="connsiteY4" fmla="*/ 1510030 h 15100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524000" h="1510030">
                <a:moveTo>
                  <a:pt x="1524000" y="676275"/>
                </a:moveTo>
                <a:lnTo>
                  <a:pt x="1524000" y="0"/>
                </a:lnTo>
                <a:lnTo>
                  <a:pt x="0" y="0"/>
                </a:lnTo>
                <a:lnTo>
                  <a:pt x="0" y="1510030"/>
                </a:lnTo>
                <a:lnTo>
                  <a:pt x="1480820" y="1510030"/>
                </a:lnTo>
              </a:path>
            </a:pathLst>
          </a:custGeom>
          <a:noFill/>
          <a:ln w="120650">
            <a:solidFill>
              <a:srgbClr val="EFED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696509" y="2057266"/>
            <a:ext cx="4273708" cy="746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COMTENTS </a:t>
            </a:r>
            <a:r>
              <a:rPr lang="en-US" altLang="zh-CN" sz="33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| </a:t>
            </a:r>
            <a:r>
              <a:rPr lang="en-US" altLang="zh-CN" sz="331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2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</a:t>
            </a:r>
            <a:r>
              <a:rPr lang="en-US" altLang="zh-CN" sz="42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42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</a:t>
            </a:r>
            <a:endParaRPr lang="zh-CN" altLang="en-US" sz="425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679037" y="4049961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B33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1" name="椭圆 10"/>
          <p:cNvSpPr/>
          <p:nvPr>
            <p:custDataLst>
              <p:tags r:id="rId5"/>
            </p:custDataLst>
          </p:nvPr>
        </p:nvSpPr>
        <p:spPr>
          <a:xfrm>
            <a:off x="1679037" y="4910409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30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>
            <a:off x="1679037" y="5770857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80A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2" name="椭圆 21"/>
          <p:cNvSpPr/>
          <p:nvPr>
            <p:custDataLst>
              <p:tags r:id="rId7"/>
            </p:custDataLst>
          </p:nvPr>
        </p:nvSpPr>
        <p:spPr>
          <a:xfrm>
            <a:off x="1679037" y="6632055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1679037" y="7491752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1785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>
            <a:off x="1679037" y="8352200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2EA3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5" name="椭圆 24"/>
          <p:cNvSpPr/>
          <p:nvPr>
            <p:custDataLst>
              <p:tags r:id="rId10"/>
            </p:custDataLst>
          </p:nvPr>
        </p:nvSpPr>
        <p:spPr>
          <a:xfrm>
            <a:off x="1679037" y="9212648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D77C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27" name="椭圆 26"/>
          <p:cNvSpPr/>
          <p:nvPr>
            <p:custDataLst>
              <p:tags r:id="rId11"/>
            </p:custDataLst>
          </p:nvPr>
        </p:nvSpPr>
        <p:spPr>
          <a:xfrm>
            <a:off x="1679037" y="10073847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6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3" name="文本框 2"/>
          <p:cNvSpPr txBox="1"/>
          <p:nvPr/>
        </p:nvSpPr>
        <p:spPr>
          <a:xfrm>
            <a:off x="2075357" y="10865702"/>
            <a:ext cx="5514074" cy="4191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09 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保障实施，推进</a:t>
            </a:r>
            <a:r>
              <a:rPr lang="zh-CN" altLang="en-US" sz="213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空间</a:t>
            </a:r>
            <a:r>
              <a:rPr lang="en-US" altLang="zh-CN" sz="213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治理能力现代化</a:t>
            </a:r>
            <a:endParaRPr lang="en-US" altLang="zh-CN" sz="213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12"/>
            </p:custDataLst>
          </p:nvPr>
        </p:nvSpPr>
        <p:spPr>
          <a:xfrm>
            <a:off x="1679672" y="10960307"/>
            <a:ext cx="259035" cy="259786"/>
          </a:xfrm>
          <a:prstGeom prst="ellipse">
            <a:avLst/>
          </a:prstGeom>
          <a:solidFill>
            <a:schemeClr val="bg1"/>
          </a:solidFill>
          <a:ln w="66675">
            <a:solidFill>
              <a:srgbClr val="695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>
            <a:alphaModFix amt="71000"/>
          </a:blip>
          <a:srcRect l="30287"/>
          <a:stretch>
            <a:fillRect/>
          </a:stretch>
        </p:blipFill>
        <p:spPr>
          <a:xfrm>
            <a:off x="-21590" y="0"/>
            <a:ext cx="9623425" cy="9199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流程图: 手动输入 6"/>
          <p:cNvSpPr/>
          <p:nvPr/>
        </p:nvSpPr>
        <p:spPr>
          <a:xfrm flipH="1">
            <a:off x="187" y="8265855"/>
            <a:ext cx="9600826" cy="4535746"/>
          </a:xfrm>
          <a:prstGeom prst="flowChartManualInput">
            <a:avLst/>
          </a:prstGeom>
          <a:solidFill>
            <a:srgbClr val="B3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  <p:sp>
        <p:nvSpPr>
          <p:cNvPr id="10" name="文本框 9"/>
          <p:cNvSpPr txBox="1"/>
          <p:nvPr/>
        </p:nvSpPr>
        <p:spPr>
          <a:xfrm>
            <a:off x="456690" y="8785427"/>
            <a:ext cx="6066683" cy="243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zh-CN" sz="3785" b="1" dirty="0">
                <a:solidFill>
                  <a:schemeClr val="bg1"/>
                </a:solidFill>
              </a:rPr>
              <a:t>PART </a:t>
            </a:r>
            <a:r>
              <a:rPr lang="en-US" altLang="zh-CN" sz="5675" b="1" dirty="0">
                <a:solidFill>
                  <a:schemeClr val="bg1"/>
                </a:solidFill>
              </a:rPr>
              <a:t>01</a:t>
            </a:r>
            <a:endParaRPr lang="zh-CN" altLang="en-US" sz="3785" b="1" dirty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战略引领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谋定光禄发展定位目标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8943" y="10929789"/>
            <a:ext cx="4523733" cy="2009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1.1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总体定位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1.2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目标愿景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 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国土空间保护开发策略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21587" y="8102175"/>
            <a:ext cx="9623350" cy="937783"/>
          </a:xfrm>
          <a:prstGeom prst="line">
            <a:avLst/>
          </a:prstGeom>
          <a:ln w="28575">
            <a:solidFill>
              <a:srgbClr val="B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1" b="15501"/>
          <a:stretch>
            <a:fillRect/>
          </a:stretch>
        </p:blipFill>
        <p:spPr>
          <a:xfrm>
            <a:off x="623570" y="2920257"/>
            <a:ext cx="8243570" cy="2821940"/>
          </a:xfrm>
          <a:prstGeom prst="rect">
            <a:avLst/>
          </a:prstGeom>
        </p:spPr>
      </p:pic>
      <p:sp>
        <p:nvSpPr>
          <p:cNvPr id="47" name="圆角矩形 46"/>
          <p:cNvSpPr/>
          <p:nvPr/>
        </p:nvSpPr>
        <p:spPr>
          <a:xfrm>
            <a:off x="624205" y="2397125"/>
            <a:ext cx="8245475" cy="529590"/>
          </a:xfrm>
          <a:prstGeom prst="roundRect">
            <a:avLst>
              <a:gd name="adj" fmla="val 0"/>
            </a:avLst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产业发展聚集区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624840" y="5888990"/>
            <a:ext cx="8243570" cy="529590"/>
          </a:xfrm>
          <a:prstGeom prst="roundRect">
            <a:avLst>
              <a:gd name="adj" fmla="val 0"/>
            </a:avLst>
          </a:prstGeom>
          <a:solidFill>
            <a:srgbClr val="D66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产城融合发展示范镇</a:t>
            </a:r>
            <a:endParaRPr lang="zh-CN" altLang="en-US" sz="2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559" y="854748"/>
            <a:ext cx="42549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1.1 </a:t>
            </a:r>
            <a:r>
              <a:rPr lang="zh-CN" altLang="en-US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总体定位         </a:t>
            </a:r>
            <a:endParaRPr lang="zh-CN" altLang="en-US" sz="2800" b="1" dirty="0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r="230"/>
          <a:stretch>
            <a:fillRect/>
          </a:stretch>
        </p:blipFill>
        <p:spPr>
          <a:xfrm>
            <a:off x="626110" y="6428740"/>
            <a:ext cx="8243570" cy="46583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0559" y="854748"/>
            <a:ext cx="42549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1.2 </a:t>
            </a:r>
            <a:r>
              <a:rPr lang="zh-CN" altLang="en-US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目标愿景         </a:t>
            </a:r>
            <a:endParaRPr lang="zh-CN" altLang="en-US" sz="2800" b="1" dirty="0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31545" y="1739265"/>
            <a:ext cx="95250" cy="5156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81990" y="2162810"/>
            <a:ext cx="8251825" cy="1512570"/>
            <a:chOff x="1074" y="2936"/>
            <a:chExt cx="12995" cy="2382"/>
          </a:xfrm>
        </p:grpSpPr>
        <p:grpSp>
          <p:nvGrpSpPr>
            <p:cNvPr id="7" name="组合 6"/>
            <p:cNvGrpSpPr/>
            <p:nvPr/>
          </p:nvGrpSpPr>
          <p:grpSpPr>
            <a:xfrm>
              <a:off x="1074" y="3873"/>
              <a:ext cx="962" cy="962"/>
              <a:chOff x="1074" y="3873"/>
              <a:chExt cx="962" cy="962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074" y="3873"/>
                <a:ext cx="962" cy="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4" name="图片 23" descr="templates\docerresourceshop\icons\\343435333332373b333634353035303bcab1d6d3"/>
              <p:cNvPicPr>
                <a:picLocks noChangeAspect="1"/>
              </p:cNvPicPr>
              <p:nvPr/>
            </p:nvPicPr>
            <p:blipFill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1074" y="3873"/>
                <a:ext cx="962" cy="962"/>
              </a:xfrm>
              <a:prstGeom prst="rect">
                <a:avLst/>
              </a:prstGeom>
            </p:spPr>
          </p:pic>
        </p:grpSp>
        <p:sp>
          <p:nvSpPr>
            <p:cNvPr id="33" name="文本框 32"/>
            <p:cNvSpPr txBox="1"/>
            <p:nvPr/>
          </p:nvSpPr>
          <p:spPr>
            <a:xfrm>
              <a:off x="2055" y="3775"/>
              <a:ext cx="486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 dirty="0">
                  <a:solidFill>
                    <a:srgbClr val="355C8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2025</a:t>
              </a:r>
              <a:r>
                <a:rPr lang="zh-CN" altLang="en-US" sz="2200" b="1" dirty="0">
                  <a:solidFill>
                    <a:srgbClr val="355C8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年</a:t>
              </a:r>
              <a:endParaRPr lang="zh-CN" altLang="en-US" sz="2200" b="1" dirty="0">
                <a:solidFill>
                  <a:srgbClr val="355C8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r>
                <a:rPr lang="zh-CN" altLang="en-US" sz="2200" b="1" dirty="0">
                  <a:solidFill>
                    <a:srgbClr val="355C8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规划近期年</a:t>
              </a:r>
              <a:endParaRPr lang="zh-CN" altLang="en-US" sz="2200" b="1" dirty="0">
                <a:solidFill>
                  <a:srgbClr val="355C8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线形标注 2(带强调线) 35"/>
            <p:cNvSpPr/>
            <p:nvPr/>
          </p:nvSpPr>
          <p:spPr>
            <a:xfrm>
              <a:off x="5671" y="2936"/>
              <a:ext cx="8399" cy="2382"/>
            </a:xfrm>
            <a:prstGeom prst="accentCallout2">
              <a:avLst>
                <a:gd name="adj1" fmla="val 31194"/>
                <a:gd name="adj2" fmla="val -3782"/>
                <a:gd name="adj3" fmla="val 30706"/>
                <a:gd name="adj4" fmla="val -11018"/>
                <a:gd name="adj5" fmla="val 58123"/>
                <a:gd name="adj6" fmla="val -18360"/>
              </a:avLst>
            </a:prstGeom>
            <a:noFill/>
            <a:ln>
              <a:solidFill>
                <a:srgbClr val="355C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5671" y="2943"/>
              <a:ext cx="8173" cy="23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mpd="sng">
              <a:solidFill>
                <a:srgbClr val="355C8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l" fontAlgn="auto">
                <a:lnSpc>
                  <a:spcPct val="120000"/>
                </a:lnSpc>
              </a:pPr>
              <a:r>
                <a:rPr lang="zh-CN" sz="16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生态保护红线和永久基本农田得到严格落实，生态功能得以提升，三类空间不断优化，国土空间利用方式更加高效，现代农业产业体系初步形成，基本公共服务均等化水平进一步提高。</a:t>
              </a:r>
              <a:endParaRPr 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81990" y="4457065"/>
            <a:ext cx="8251825" cy="1512570"/>
            <a:chOff x="1074" y="5586"/>
            <a:chExt cx="12995" cy="2382"/>
          </a:xfrm>
        </p:grpSpPr>
        <p:grpSp>
          <p:nvGrpSpPr>
            <p:cNvPr id="6" name="组合 5"/>
            <p:cNvGrpSpPr/>
            <p:nvPr/>
          </p:nvGrpSpPr>
          <p:grpSpPr>
            <a:xfrm>
              <a:off x="1074" y="6452"/>
              <a:ext cx="962" cy="962"/>
              <a:chOff x="1074" y="6149"/>
              <a:chExt cx="962" cy="962"/>
            </a:xfrm>
          </p:grpSpPr>
          <p:sp>
            <p:nvSpPr>
              <p:cNvPr id="25" name="椭圆 24"/>
              <p:cNvSpPr/>
              <p:nvPr>
                <p:custDataLst>
                  <p:tags r:id="rId3"/>
                </p:custDataLst>
              </p:nvPr>
            </p:nvSpPr>
            <p:spPr>
              <a:xfrm>
                <a:off x="1074" y="6149"/>
                <a:ext cx="962" cy="9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6" name="图片 25" descr="templates\docerresourceshop\icons\\343435333332373b333634353035303bcab1d6d3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74" y="6149"/>
                <a:ext cx="962" cy="962"/>
              </a:xfrm>
              <a:prstGeom prst="rect">
                <a:avLst/>
              </a:prstGeom>
            </p:spPr>
          </p:pic>
        </p:grpSp>
        <p:sp>
          <p:nvSpPr>
            <p:cNvPr id="34" name="文本框 33"/>
            <p:cNvSpPr txBox="1"/>
            <p:nvPr>
              <p:custDataLst>
                <p:tags r:id="rId7"/>
              </p:custDataLst>
            </p:nvPr>
          </p:nvSpPr>
          <p:spPr>
            <a:xfrm>
              <a:off x="2055" y="6346"/>
              <a:ext cx="486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0" b="1">
                  <a:solidFill>
                    <a:srgbClr val="D66E4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2035</a:t>
              </a:r>
              <a:r>
                <a:rPr lang="zh-CN" altLang="en-US" sz="2200" b="1">
                  <a:solidFill>
                    <a:srgbClr val="D66E4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年</a:t>
              </a:r>
              <a:endParaRPr lang="zh-CN" altLang="en-US" sz="2200" b="1">
                <a:solidFill>
                  <a:srgbClr val="D66E4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r>
                <a:rPr lang="zh-CN" altLang="en-US" sz="2200" b="1">
                  <a:solidFill>
                    <a:srgbClr val="D66E49"/>
                  </a:solidFill>
                  <a:effectLst>
                    <a:glow rad="50800">
                      <a:schemeClr val="bg1">
                        <a:alpha val="7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规划目标年</a:t>
              </a:r>
              <a:endParaRPr lang="zh-CN" altLang="en-US" sz="2200" b="1">
                <a:solidFill>
                  <a:srgbClr val="D66E49"/>
                </a:solidFill>
                <a:effectLst>
                  <a:glow rad="508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线形标注 2(带强调线) 37"/>
            <p:cNvSpPr/>
            <p:nvPr>
              <p:custDataLst>
                <p:tags r:id="rId8"/>
              </p:custDataLst>
            </p:nvPr>
          </p:nvSpPr>
          <p:spPr>
            <a:xfrm>
              <a:off x="5671" y="5586"/>
              <a:ext cx="8399" cy="2382"/>
            </a:xfrm>
            <a:prstGeom prst="accentCallout2">
              <a:avLst>
                <a:gd name="adj1" fmla="val 31194"/>
                <a:gd name="adj2" fmla="val -3782"/>
                <a:gd name="adj3" fmla="val 30706"/>
                <a:gd name="adj4" fmla="val -11018"/>
                <a:gd name="adj5" fmla="val 58123"/>
                <a:gd name="adj6" fmla="val -18360"/>
              </a:avLst>
            </a:prstGeom>
            <a:noFill/>
            <a:ln>
              <a:solidFill>
                <a:srgbClr val="D66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>
              <p:custDataLst>
                <p:tags r:id="rId9"/>
              </p:custDataLst>
            </p:nvPr>
          </p:nvSpPr>
          <p:spPr>
            <a:xfrm>
              <a:off x="5671" y="5593"/>
              <a:ext cx="8172" cy="23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mpd="sng">
              <a:solidFill>
                <a:srgbClr val="D66E4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127000" algn="just"/>
              <a:r>
                <a:rPr lang="zh-CN" sz="1600" b="1" dirty="0">
                  <a:solidFill>
                    <a:schemeClr val="bg2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三条空间管控线全面落实，国土空间保护、利用、治理和修复水平显著提高，集约化农业生产空间逐渐形成；农产品精深加工产业品牌效益极大增强，乡村旅游事业全面开花，三产融合示范高地基本建成；推动自然资源有效保护、高效配置，促进区域城乡协调发展，全面提升人居环境品质。</a:t>
              </a:r>
              <a:endParaRPr lang="zh-CN" sz="16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5910"/>
            <a:ext cx="96012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6594977"/>
            <a:ext cx="9595485" cy="2898140"/>
          </a:xfrm>
          <a:prstGeom prst="rect">
            <a:avLst/>
          </a:prstGeom>
          <a:gradFill>
            <a:gsLst>
              <a:gs pos="27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姚安玫瑰园_5_罗小可爱_来自小红书网页版"/>
          <p:cNvPicPr>
            <a:picLocks noChangeAspect="1"/>
          </p:cNvPicPr>
          <p:nvPr/>
        </p:nvPicPr>
        <p:blipFill>
          <a:blip r:embed="rId1"/>
          <a:srcRect b="63382"/>
          <a:stretch>
            <a:fillRect/>
          </a:stretch>
        </p:blipFill>
        <p:spPr>
          <a:xfrm>
            <a:off x="2326005" y="2152650"/>
            <a:ext cx="6464300" cy="194500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326005" y="2148205"/>
            <a:ext cx="6467475" cy="1950085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8" b="11119"/>
          <a:stretch>
            <a:fillRect/>
          </a:stretch>
        </p:blipFill>
        <p:spPr>
          <a:xfrm>
            <a:off x="2354075" y="5210516"/>
            <a:ext cx="6439536" cy="216000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27201"/>
          <a:stretch>
            <a:fillRect/>
          </a:stretch>
        </p:blipFill>
        <p:spPr>
          <a:xfrm>
            <a:off x="2352675" y="8927465"/>
            <a:ext cx="6439535" cy="16516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336800" y="8923020"/>
            <a:ext cx="6442075" cy="16560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82600" y="1899333"/>
            <a:ext cx="87185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8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68985" y="2619423"/>
            <a:ext cx="2215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/>
            <a:r>
              <a:rPr lang="zh-CN" sz="2400" b="1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资源策略</a:t>
            </a:r>
            <a:endParaRPr lang="zh-CN" sz="2400" b="1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2600" y="4635572"/>
            <a:ext cx="87185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8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8985" y="5355662"/>
            <a:ext cx="2215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/>
            <a:r>
              <a:rPr lang="zh-CN" sz="2400" b="1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产业策略</a:t>
            </a:r>
            <a:endParaRPr lang="zh-CN" sz="2400" b="1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2600" y="7969250"/>
            <a:ext cx="87185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8800" b="1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347913" y="5208611"/>
            <a:ext cx="6442075" cy="216000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68985" y="8689340"/>
            <a:ext cx="221551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/>
            <a:r>
              <a:rPr lang="zh-CN" sz="2400" b="1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协同策略</a:t>
            </a:r>
            <a:endParaRPr lang="zh-CN" sz="2400" b="1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56455" y="2402888"/>
            <a:ext cx="4053205" cy="1640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 algn="just">
              <a:lnSpc>
                <a:spcPct val="14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在落实底线约束前提下，优化资源配置，强化片区功能，切实保障产业发展、基础设施、公共服务设施等空间</a:t>
            </a: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需求。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"/>
          <p:cNvSpPr txBox="1"/>
          <p:nvPr/>
        </p:nvSpPr>
        <p:spPr>
          <a:xfrm>
            <a:off x="480695" y="854710"/>
            <a:ext cx="5130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 </a:t>
            </a:r>
            <a:r>
              <a:rPr lang="zh-CN" altLang="en-US" sz="2800" b="1" dirty="0">
                <a:solidFill>
                  <a:srgbClr val="B33D3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国土空间保护开发策略       </a:t>
            </a:r>
            <a:endParaRPr lang="zh-CN" altLang="en-US" sz="2800" b="1" dirty="0">
              <a:solidFill>
                <a:srgbClr val="B33D3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717098" y="5275652"/>
            <a:ext cx="4053205" cy="20275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 algn="just">
              <a:lnSpc>
                <a:spcPct val="14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构建以光禄古镇景区为核心引擎，联动观星基地、百果园，沿线带动农文旅融合发展，促进区域融合发展；确定产业发展重点、优化资源配置及要素保障，塑造品牌。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17415" y="8936990"/>
            <a:ext cx="4053205" cy="1640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127000" algn="just">
              <a:lnSpc>
                <a:spcPct val="140000"/>
              </a:lnSpc>
            </a:pPr>
            <a:r>
              <a:rPr 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坚持对外开放和区域合作，加强与周边城镇的区域协作，融入大滇西旅游、滇中一体化战略，促进区域协调发展，共同实现区域粮食安全、生态安全。</a:t>
            </a:r>
            <a:endParaRPr 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1.xml><?xml version="1.0" encoding="utf-8"?>
<p:tagLst xmlns:p="http://schemas.openxmlformats.org/presentationml/2006/main">
  <p:tag name="KSO_WM_DIAGRAM_VIRTUALLY_FRAME" val="{&quot;height&quot;:541.940157480315,&quot;left&quot;:47.45,&quot;top&quot;:120.8,&quot;width&quot;:658.6873228346457}"/>
</p:tagLst>
</file>

<file path=ppt/tags/tag222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3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4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5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6.xml><?xml version="1.0" encoding="utf-8"?>
<p:tagLst xmlns:p="http://schemas.openxmlformats.org/presentationml/2006/main">
  <p:tag name="KSO_WM_DIAGRAM_VIRTUALLY_FRAME" val="{&quot;height&quot;:541.940157480315,&quot;left&quot;:47.45,&quot;top&quot;:120.8,&quot;width&quot;:658.6873228346457}"/>
</p:tagLst>
</file>

<file path=ppt/tags/tag227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8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29.xml><?xml version="1.0" encoding="utf-8"?>
<p:tagLst xmlns:p="http://schemas.openxmlformats.org/presentationml/2006/main">
  <p:tag name="KSO_WM_BEAUTIFY_FLAG" val=""/>
  <p:tag name="KSO_WM_DIAGRAM_VIRTUALLY_FRAME" val="{&quot;height&quot;:541.940157480315,&quot;left&quot;:47.45,&quot;top&quot;:120.8,&quot;width&quot;:658.6873228346457}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DIAGRAM_VIRTUALLY_FRAME" val="{&quot;height&quot;:541.940157480315,&quot;left&quot;:47.45,&quot;top&quot;:120.8,&quot;width&quot;:658.6873228346457}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UNIT_PLACING_PICTURE_USER_VIEWPORT" val="{&quot;height&quot;:10839,&quot;width&quot;:14652}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  <p:tag name="KSO_WM_UNIT_PLACING_PICTURE_USER_VIEWPORT" val="{&quot;height&quot;:1294,&quot;width&quot;:6479}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DIAGRAM_VIRTUALLY_FRAME" val="{&quot;height&quot;:379.45,&quot;left&quot;:47.45,&quot;top&quot;:120.8,&quot;width&quot;:658.55}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DIAGRAM_VIRTUALLY_FRAME" val="{&quot;height&quot;:379.45,&quot;left&quot;:47.45,&quot;top&quot;:120.8,&quot;width&quot;:658.55}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79.45,&quot;left&quot;:47.45,&quot;top&quot;:120.8,&quot;width&quot;:658.55}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PP_MARK_KEY" val="d734dc9d-392a-4cd5-bcc3-5e82800e993a"/>
  <p:tag name="COMMONDATA" val="eyJoZGlkIjoiMmZlZDZkM2I5NzFjMmJjMjM2NDQ5NGViMGVkNmYwNTQifQ=="/>
  <p:tag name="commondata" val="eyJoZGlkIjoiODQ1NWM0NjgzOTdmODg5M2ZjZmFlMjdkOWMxMGNmMjAifQ=="/>
  <p:tag name="resource_record_key" val="{&quot;13&quot;:[4722044]}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  <p:tag name="TABLE_ENDDRAG_ORIGIN_RECT" val="730*86"/>
  <p:tag name="TABLE_ENDDRAG_RECT" val="15*220*730*86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8994</Words>
  <Application>WPS 演示</Application>
  <PresentationFormat>A3 纸张(297x420 毫米)</PresentationFormat>
  <Paragraphs>761</Paragraphs>
  <Slides>43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7" baseType="lpstr">
      <vt:lpstr>Arial</vt:lpstr>
      <vt:lpstr>宋体</vt:lpstr>
      <vt:lpstr>Wingdings</vt:lpstr>
      <vt:lpstr>微软雅黑</vt:lpstr>
      <vt:lpstr>Wingdings</vt:lpstr>
      <vt:lpstr>仿宋</vt:lpstr>
      <vt:lpstr>此生不忘你情深</vt:lpstr>
      <vt:lpstr>等线</vt:lpstr>
      <vt:lpstr>Times New Roman</vt:lpstr>
      <vt:lpstr>黑体</vt:lpstr>
      <vt:lpstr>方正大标宋简体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yjy</dc:creator>
  <cp:lastModifiedBy>yujiangya</cp:lastModifiedBy>
  <cp:revision>1490</cp:revision>
  <dcterms:created xsi:type="dcterms:W3CDTF">2021-12-03T06:13:00Z</dcterms:created>
  <dcterms:modified xsi:type="dcterms:W3CDTF">2024-02-05T13:07:02Z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FF4B230C6C784FEEAC5050DF5E1A2C1B_13</vt:lpwstr>
  </property>
  <property fmtid="{D5CDD505-2E9C-101B-9397-08002B2CF9AE}" pid="3" name="KSOProductBuildVer">
    <vt:lpwstr>2052-12.1.0.16250</vt:lpwstr>
  </property>
</Properties>
</file>